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71"/>
    <a:srgbClr val="FFFF57"/>
    <a:srgbClr val="FF9933"/>
    <a:srgbClr val="FFAB57"/>
    <a:srgbClr val="FFFF01"/>
    <a:srgbClr val="FFA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46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866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639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090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25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004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78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366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505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337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1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955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6C45C-ECAA-468E-99C3-E64C8B935CC9}" type="datetimeFigureOut">
              <a:rPr lang="en-CA" smtClean="0"/>
              <a:t>2015-11-07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7152D-B781-4D25-81A2-2637764B170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630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75637"/>
            <a:ext cx="106132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dirty="0" smtClean="0"/>
              <a:t>Algorithme décisionnel pour l’investigation radiologique des enfants de moins de 2 ans avec traumatisme crânien</a:t>
            </a:r>
          </a:p>
          <a:p>
            <a:pPr algn="ctr"/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116958" y="1068573"/>
            <a:ext cx="3806456" cy="1384995"/>
          </a:xfrm>
          <a:prstGeom prst="rect">
            <a:avLst/>
          </a:prstGeom>
          <a:solidFill>
            <a:srgbClr val="FF717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A" sz="1400" dirty="0" smtClean="0"/>
              <a:t>Patient avec trouble de la coagulation	</a:t>
            </a:r>
          </a:p>
          <a:p>
            <a:r>
              <a:rPr lang="fr-CA" sz="1400" dirty="0" smtClean="0"/>
              <a:t>TCC modéré ou sévère (Glasgow&lt;13)</a:t>
            </a:r>
          </a:p>
          <a:p>
            <a:r>
              <a:rPr lang="fr-CA" sz="1400" dirty="0" smtClean="0"/>
              <a:t>Risque élevé selon la règle de PECARN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/>
              <a:t>Glasgow &lt;15, </a:t>
            </a:r>
            <a:r>
              <a:rPr lang="fr-CA" sz="1400" dirty="0"/>
              <a:t>2h post </a:t>
            </a:r>
            <a:r>
              <a:rPr lang="fr-CA" sz="1400" dirty="0" smtClean="0"/>
              <a:t>trauma</a:t>
            </a:r>
            <a:endParaRPr lang="fr-CA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/>
              <a:t>Atteinte de l’état de vigilance 2h post trauma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/>
              <a:t>Fracture du crâne palpable</a:t>
            </a:r>
            <a:endParaRPr lang="en-CA" dirty="0"/>
          </a:p>
        </p:txBody>
      </p:sp>
      <p:sp>
        <p:nvSpPr>
          <p:cNvPr id="8" name="ZoneTexte 7"/>
          <p:cNvSpPr txBox="1"/>
          <p:nvPr/>
        </p:nvSpPr>
        <p:spPr>
          <a:xfrm>
            <a:off x="116959" y="3136604"/>
            <a:ext cx="3381153" cy="738664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A" sz="1400" dirty="0" smtClean="0"/>
              <a:t>Règle C3PO :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/>
              <a:t>Patient âgé de 3 mois ou moins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/>
              <a:t>Bosse en Pariétal ou Occipital</a:t>
            </a:r>
            <a:endParaRPr lang="fr-CA" sz="1400" dirty="0"/>
          </a:p>
        </p:txBody>
      </p:sp>
      <p:sp>
        <p:nvSpPr>
          <p:cNvPr id="9" name="Rectangle 8"/>
          <p:cNvSpPr/>
          <p:nvPr/>
        </p:nvSpPr>
        <p:spPr>
          <a:xfrm>
            <a:off x="155944" y="4572576"/>
            <a:ext cx="2916865" cy="738664"/>
          </a:xfrm>
          <a:prstGeom prst="rect">
            <a:avLst/>
          </a:prstGeom>
          <a:solidFill>
            <a:srgbClr val="FFFF57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CA" sz="1400" dirty="0" smtClean="0"/>
              <a:t>Perte de conscience &gt; 5 secondes</a:t>
            </a:r>
          </a:p>
          <a:p>
            <a:r>
              <a:rPr lang="fr-CA" sz="1400" dirty="0" smtClean="0"/>
              <a:t>Haute vélocité</a:t>
            </a:r>
          </a:p>
          <a:p>
            <a:r>
              <a:rPr lang="fr-CA" sz="1400" dirty="0" smtClean="0"/>
              <a:t>Comportement anormal</a:t>
            </a:r>
            <a:endParaRPr lang="fr-CA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7807198" y="1514416"/>
            <a:ext cx="1412374" cy="307777"/>
          </a:xfrm>
          <a:prstGeom prst="rect">
            <a:avLst/>
          </a:prstGeom>
          <a:solidFill>
            <a:srgbClr val="FF717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400" dirty="0" smtClean="0"/>
              <a:t>CT scan </a:t>
            </a:r>
            <a:r>
              <a:rPr lang="en-CA" sz="1400" dirty="0" err="1" smtClean="0"/>
              <a:t>cérébral</a:t>
            </a:r>
            <a:r>
              <a:rPr lang="en-CA" sz="1400" dirty="0" smtClean="0"/>
              <a:t> </a:t>
            </a:r>
            <a:endParaRPr lang="en-CA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724420" y="3332261"/>
            <a:ext cx="860685" cy="307777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400" dirty="0" smtClean="0"/>
              <a:t>RX crane </a:t>
            </a:r>
            <a:endParaRPr lang="en-CA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6182530" y="5179183"/>
            <a:ext cx="3568413" cy="307777"/>
          </a:xfrm>
          <a:prstGeom prst="rect">
            <a:avLst/>
          </a:prstGeom>
          <a:solidFill>
            <a:srgbClr val="FFFF57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sz="1400" dirty="0" smtClean="0"/>
              <a:t>Observation 6-12h post trauma recommandée</a:t>
            </a:r>
            <a:endParaRPr lang="fr-CA" sz="1400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H="1">
            <a:off x="1658679" y="2447925"/>
            <a:ext cx="8196" cy="6036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1626781" y="3871913"/>
            <a:ext cx="11519" cy="5937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3919538" y="1735283"/>
            <a:ext cx="3759344" cy="1935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8" idx="3"/>
          </p:cNvCxnSpPr>
          <p:nvPr/>
        </p:nvCxnSpPr>
        <p:spPr>
          <a:xfrm flipV="1">
            <a:off x="3498112" y="3505200"/>
            <a:ext cx="1183426" cy="7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 rot="2893443">
            <a:off x="5439218" y="4210094"/>
            <a:ext cx="1313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Fracture simple</a:t>
            </a:r>
            <a:endParaRPr lang="en-CA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5649477" y="2811177"/>
            <a:ext cx="1016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err="1" smtClean="0"/>
              <a:t>Fx</a:t>
            </a:r>
            <a:r>
              <a:rPr lang="en-CA" sz="1400" dirty="0" smtClean="0"/>
              <a:t> large  </a:t>
            </a:r>
            <a:r>
              <a:rPr lang="en-CA" sz="1400" dirty="0" err="1" smtClean="0"/>
              <a:t>ou</a:t>
            </a:r>
            <a:r>
              <a:rPr lang="en-CA" sz="1400" dirty="0" smtClean="0"/>
              <a:t> </a:t>
            </a:r>
            <a:r>
              <a:rPr lang="en-CA" sz="1400" dirty="0" err="1" smtClean="0"/>
              <a:t>enfoncée</a:t>
            </a:r>
            <a:endParaRPr lang="en-CA" sz="1400" dirty="0"/>
          </a:p>
        </p:txBody>
      </p:sp>
      <p:sp>
        <p:nvSpPr>
          <p:cNvPr id="24" name="ZoneTexte 23"/>
          <p:cNvSpPr txBox="1"/>
          <p:nvPr/>
        </p:nvSpPr>
        <p:spPr>
          <a:xfrm rot="19958757">
            <a:off x="3456950" y="3913269"/>
            <a:ext cx="1276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Pas de fracture</a:t>
            </a:r>
            <a:endParaRPr lang="en-CA" sz="1400" dirty="0"/>
          </a:p>
        </p:txBody>
      </p:sp>
      <p:cxnSp>
        <p:nvCxnSpPr>
          <p:cNvPr id="29" name="Connecteur droit avec flèche 28"/>
          <p:cNvCxnSpPr>
            <a:stCxn id="11" idx="2"/>
          </p:cNvCxnSpPr>
          <p:nvPr/>
        </p:nvCxnSpPr>
        <p:spPr>
          <a:xfrm>
            <a:off x="5154763" y="3640038"/>
            <a:ext cx="1158580" cy="14275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1" idx="2"/>
          </p:cNvCxnSpPr>
          <p:nvPr/>
        </p:nvCxnSpPr>
        <p:spPr>
          <a:xfrm flipH="1">
            <a:off x="3133725" y="3640038"/>
            <a:ext cx="2021038" cy="11462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9" idx="3"/>
          </p:cNvCxnSpPr>
          <p:nvPr/>
        </p:nvCxnSpPr>
        <p:spPr>
          <a:xfrm>
            <a:off x="3072809" y="4941908"/>
            <a:ext cx="3061291" cy="3920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5872221" y="1490103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err="1" smtClean="0"/>
              <a:t>Oui</a:t>
            </a:r>
            <a:endParaRPr lang="en-CA" sz="14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3722292" y="3192660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err="1" smtClean="0"/>
              <a:t>Oui</a:t>
            </a:r>
            <a:endParaRPr lang="en-CA" sz="14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4798748" y="4901532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Oui</a:t>
            </a:r>
            <a:endParaRPr lang="en-C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612606" y="2564786"/>
            <a:ext cx="489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Non</a:t>
            </a:r>
            <a:endParaRPr lang="en-CA" sz="1400" dirty="0"/>
          </a:p>
        </p:txBody>
      </p:sp>
      <p:sp>
        <p:nvSpPr>
          <p:cNvPr id="38" name="ZoneTexte 37"/>
          <p:cNvSpPr txBox="1"/>
          <p:nvPr/>
        </p:nvSpPr>
        <p:spPr>
          <a:xfrm>
            <a:off x="1601974" y="3968284"/>
            <a:ext cx="489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Non</a:t>
            </a:r>
            <a:endParaRPr lang="en-CA" sz="14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563230" y="5391516"/>
            <a:ext cx="489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Non</a:t>
            </a:r>
            <a:endParaRPr lang="en-CA" sz="1400" dirty="0"/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1579418" y="5309755"/>
            <a:ext cx="7894" cy="6400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1258915" y="5913880"/>
            <a:ext cx="643253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CA" sz="1400" dirty="0" err="1" smtClean="0"/>
              <a:t>Congé</a:t>
            </a:r>
            <a:endParaRPr lang="en-CA" sz="1400" dirty="0"/>
          </a:p>
        </p:txBody>
      </p:sp>
      <p:cxnSp>
        <p:nvCxnSpPr>
          <p:cNvPr id="43" name="Connecteur droit avec flèche 42"/>
          <p:cNvCxnSpPr>
            <a:stCxn id="11" idx="3"/>
          </p:cNvCxnSpPr>
          <p:nvPr/>
        </p:nvCxnSpPr>
        <p:spPr>
          <a:xfrm>
            <a:off x="5585105" y="3486150"/>
            <a:ext cx="1072870" cy="47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6682815" y="3237634"/>
            <a:ext cx="2797625" cy="1384995"/>
          </a:xfrm>
          <a:prstGeom prst="rect">
            <a:avLst/>
          </a:prstGeom>
          <a:solidFill>
            <a:srgbClr val="FF717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b="1" dirty="0"/>
              <a:t>Considérer fortement CT scan</a:t>
            </a:r>
            <a:endParaRPr lang="en-CA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b="1" dirty="0" smtClean="0"/>
              <a:t>Transfert en </a:t>
            </a:r>
            <a:r>
              <a:rPr lang="fr-CA" sz="1400" b="1" dirty="0"/>
              <a:t>centre </a:t>
            </a:r>
            <a:r>
              <a:rPr lang="fr-CA" sz="1400" b="1" dirty="0" smtClean="0"/>
              <a:t>tertiaire si: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1400" b="1" dirty="0" smtClean="0"/>
              <a:t>diastasis ≥4mm </a:t>
            </a:r>
            <a:endParaRPr lang="fr-CA" sz="1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sz="1400" b="1" dirty="0" smtClean="0"/>
              <a:t>enfoncée ≥ 2mm</a:t>
            </a:r>
            <a:endParaRPr lang="fr-CA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 err="1" smtClean="0"/>
              <a:t>Échographie</a:t>
            </a:r>
            <a:r>
              <a:rPr lang="en-CA" sz="1400" dirty="0" smtClean="0"/>
              <a:t> </a:t>
            </a:r>
            <a:r>
              <a:rPr lang="en-CA" sz="1400" dirty="0" err="1" smtClean="0"/>
              <a:t>si</a:t>
            </a:r>
            <a:r>
              <a:rPr lang="en-CA" sz="1400" dirty="0" smtClean="0"/>
              <a:t> diastasis </a:t>
            </a:r>
            <a:r>
              <a:rPr lang="en-CA" sz="1400" dirty="0" smtClean="0"/>
              <a:t>≥4mm </a:t>
            </a:r>
            <a:endParaRPr lang="en-CA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b="1" dirty="0" smtClean="0"/>
              <a:t>Observation 12h </a:t>
            </a:r>
            <a:r>
              <a:rPr lang="fr-CA" sz="1400" b="1" dirty="0" smtClean="0"/>
              <a:t>post </a:t>
            </a:r>
            <a:r>
              <a:rPr lang="fr-CA" sz="1400" b="1" dirty="0" smtClean="0"/>
              <a:t>trauma</a:t>
            </a:r>
            <a:endParaRPr lang="fr-CA" sz="1400" b="1" dirty="0" smtClean="0"/>
          </a:p>
        </p:txBody>
      </p:sp>
      <p:sp>
        <p:nvSpPr>
          <p:cNvPr id="45" name="ZoneTexte 44"/>
          <p:cNvSpPr txBox="1"/>
          <p:nvPr/>
        </p:nvSpPr>
        <p:spPr>
          <a:xfrm>
            <a:off x="155864" y="6390409"/>
            <a:ext cx="11630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***Toujours garder en tête la </a:t>
            </a:r>
            <a:r>
              <a:rPr lang="fr-CA" b="1" dirty="0" smtClean="0">
                <a:solidFill>
                  <a:srgbClr val="7030A0"/>
                </a:solidFill>
              </a:rPr>
              <a:t>possibilité de  maltraitance</a:t>
            </a:r>
            <a:r>
              <a:rPr lang="fr-CA" b="1" dirty="0" smtClean="0"/>
              <a:t> </a:t>
            </a:r>
            <a:r>
              <a:rPr lang="fr-CA" dirty="0" smtClean="0"/>
              <a:t>et transférer en centre spécialisé en cas de suspicion raisonnable</a:t>
            </a:r>
            <a:endParaRPr lang="en-CA" dirty="0"/>
          </a:p>
        </p:txBody>
      </p:sp>
      <p:cxnSp>
        <p:nvCxnSpPr>
          <p:cNvPr id="50" name="Connecteur en arc 49"/>
          <p:cNvCxnSpPr>
            <a:stCxn id="12" idx="3"/>
            <a:endCxn id="10" idx="3"/>
          </p:cNvCxnSpPr>
          <p:nvPr/>
        </p:nvCxnSpPr>
        <p:spPr>
          <a:xfrm flipH="1" flipV="1">
            <a:off x="9219572" y="1668305"/>
            <a:ext cx="531371" cy="3664767"/>
          </a:xfrm>
          <a:prstGeom prst="curvedConnector3">
            <a:avLst>
              <a:gd name="adj1" fmla="val -4302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>
            <a:off x="9928031" y="2630412"/>
            <a:ext cx="2239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 smtClean="0"/>
              <a:t>Détérioration =</a:t>
            </a:r>
          </a:p>
          <a:p>
            <a:r>
              <a:rPr lang="fr-CA" sz="1400" dirty="0" smtClean="0"/>
              <a:t>Admission en traumatologie</a:t>
            </a:r>
            <a:endParaRPr lang="en-CA" sz="1400" dirty="0"/>
          </a:p>
        </p:txBody>
      </p:sp>
      <p:cxnSp>
        <p:nvCxnSpPr>
          <p:cNvPr id="60" name="Connecteur en arc 59"/>
          <p:cNvCxnSpPr>
            <a:stCxn id="44" idx="3"/>
          </p:cNvCxnSpPr>
          <p:nvPr/>
        </p:nvCxnSpPr>
        <p:spPr>
          <a:xfrm flipV="1">
            <a:off x="9480440" y="2811177"/>
            <a:ext cx="447591" cy="1118955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8183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109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Jocelyn Gravel</dc:creator>
  <cp:lastModifiedBy>Evelyne DTrottier</cp:lastModifiedBy>
  <cp:revision>16</cp:revision>
  <dcterms:created xsi:type="dcterms:W3CDTF">2015-05-15T19:06:45Z</dcterms:created>
  <dcterms:modified xsi:type="dcterms:W3CDTF">2015-11-07T16:06:09Z</dcterms:modified>
</cp:coreProperties>
</file>