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8"/>
  </p:notesMasterIdLst>
  <p:sldIdLst>
    <p:sldId id="256" r:id="rId2"/>
    <p:sldId id="358" r:id="rId3"/>
    <p:sldId id="257" r:id="rId4"/>
    <p:sldId id="523" r:id="rId5"/>
    <p:sldId id="524" r:id="rId6"/>
    <p:sldId id="402" r:id="rId7"/>
    <p:sldId id="403" r:id="rId8"/>
    <p:sldId id="404" r:id="rId9"/>
    <p:sldId id="410" r:id="rId10"/>
    <p:sldId id="550" r:id="rId11"/>
    <p:sldId id="405" r:id="rId12"/>
    <p:sldId id="551" r:id="rId13"/>
    <p:sldId id="736" r:id="rId14"/>
    <p:sldId id="738" r:id="rId15"/>
    <p:sldId id="737" r:id="rId16"/>
    <p:sldId id="556" r:id="rId17"/>
    <p:sldId id="420" r:id="rId18"/>
    <p:sldId id="421" r:id="rId19"/>
    <p:sldId id="739" r:id="rId20"/>
    <p:sldId id="527" r:id="rId21"/>
    <p:sldId id="576" r:id="rId22"/>
    <p:sldId id="436" r:id="rId23"/>
    <p:sldId id="577" r:id="rId24"/>
    <p:sldId id="578" r:id="rId25"/>
    <p:sldId id="579" r:id="rId26"/>
    <p:sldId id="580" r:id="rId27"/>
    <p:sldId id="589" r:id="rId28"/>
    <p:sldId id="590" r:id="rId29"/>
    <p:sldId id="592" r:id="rId30"/>
    <p:sldId id="743" r:id="rId31"/>
    <p:sldId id="744" r:id="rId32"/>
    <p:sldId id="745" r:id="rId33"/>
    <p:sldId id="586" r:id="rId34"/>
    <p:sldId id="585" r:id="rId35"/>
    <p:sldId id="746" r:id="rId36"/>
    <p:sldId id="647" r:id="rId37"/>
    <p:sldId id="648" r:id="rId38"/>
    <p:sldId id="629" r:id="rId39"/>
    <p:sldId id="630" r:id="rId40"/>
    <p:sldId id="631" r:id="rId41"/>
    <p:sldId id="632" r:id="rId42"/>
    <p:sldId id="633" r:id="rId43"/>
    <p:sldId id="758" r:id="rId44"/>
    <p:sldId id="635" r:id="rId45"/>
    <p:sldId id="644" r:id="rId46"/>
    <p:sldId id="646" r:id="rId47"/>
    <p:sldId id="636" r:id="rId48"/>
    <p:sldId id="637" r:id="rId49"/>
    <p:sldId id="759" r:id="rId50"/>
    <p:sldId id="699" r:id="rId51"/>
    <p:sldId id="700" r:id="rId52"/>
    <p:sldId id="607" r:id="rId53"/>
    <p:sldId id="618" r:id="rId54"/>
    <p:sldId id="619" r:id="rId55"/>
    <p:sldId id="650" r:id="rId56"/>
    <p:sldId id="651" r:id="rId57"/>
    <p:sldId id="761" r:id="rId58"/>
    <p:sldId id="620" r:id="rId59"/>
    <p:sldId id="653" r:id="rId60"/>
    <p:sldId id="762" r:id="rId61"/>
    <p:sldId id="763" r:id="rId62"/>
    <p:sldId id="764" r:id="rId63"/>
    <p:sldId id="766" r:id="rId64"/>
    <p:sldId id="765" r:id="rId65"/>
    <p:sldId id="622" r:id="rId66"/>
    <p:sldId id="623" r:id="rId67"/>
    <p:sldId id="760" r:id="rId68"/>
    <p:sldId id="703" r:id="rId69"/>
    <p:sldId id="704" r:id="rId70"/>
    <p:sldId id="705" r:id="rId71"/>
    <p:sldId id="722" r:id="rId72"/>
    <p:sldId id="723" r:id="rId73"/>
    <p:sldId id="725" r:id="rId74"/>
    <p:sldId id="726" r:id="rId75"/>
    <p:sldId id="729" r:id="rId76"/>
    <p:sldId id="731" r:id="rId77"/>
    <p:sldId id="733" r:id="rId78"/>
    <p:sldId id="768" r:id="rId79"/>
    <p:sldId id="735" r:id="rId80"/>
    <p:sldId id="702" r:id="rId81"/>
    <p:sldId id="767" r:id="rId82"/>
    <p:sldId id="708" r:id="rId83"/>
    <p:sldId id="769" r:id="rId84"/>
    <p:sldId id="706" r:id="rId85"/>
    <p:sldId id="711" r:id="rId86"/>
    <p:sldId id="712" r:id="rId87"/>
    <p:sldId id="770" r:id="rId88"/>
    <p:sldId id="771" r:id="rId89"/>
    <p:sldId id="717" r:id="rId90"/>
    <p:sldId id="718" r:id="rId91"/>
    <p:sldId id="719" r:id="rId92"/>
    <p:sldId id="720" r:id="rId93"/>
    <p:sldId id="772" r:id="rId94"/>
    <p:sldId id="773" r:id="rId95"/>
    <p:sldId id="721" r:id="rId96"/>
    <p:sldId id="707" r:id="rId97"/>
    <p:sldId id="774" r:id="rId98"/>
    <p:sldId id="525" r:id="rId99"/>
    <p:sldId id="526" r:id="rId100"/>
    <p:sldId id="422" r:id="rId101"/>
    <p:sldId id="557" r:id="rId102"/>
    <p:sldId id="558" r:id="rId103"/>
    <p:sldId id="559" r:id="rId104"/>
    <p:sldId id="560" r:id="rId105"/>
    <p:sldId id="561" r:id="rId106"/>
    <p:sldId id="775" r:id="rId107"/>
    <p:sldId id="776" r:id="rId108"/>
    <p:sldId id="777" r:id="rId109"/>
    <p:sldId id="778" r:id="rId110"/>
    <p:sldId id="567" r:id="rId111"/>
    <p:sldId id="569" r:id="rId112"/>
    <p:sldId id="570" r:id="rId113"/>
    <p:sldId id="563" r:id="rId114"/>
    <p:sldId id="564" r:id="rId115"/>
    <p:sldId id="779" r:id="rId116"/>
    <p:sldId id="780" r:id="rId117"/>
    <p:sldId id="781" r:id="rId118"/>
    <p:sldId id="850" r:id="rId119"/>
    <p:sldId id="782" r:id="rId120"/>
    <p:sldId id="784" r:id="rId121"/>
    <p:sldId id="785" r:id="rId122"/>
    <p:sldId id="799" r:id="rId123"/>
    <p:sldId id="786" r:id="rId124"/>
    <p:sldId id="787" r:id="rId125"/>
    <p:sldId id="800" r:id="rId126"/>
    <p:sldId id="788" r:id="rId127"/>
    <p:sldId id="801" r:id="rId128"/>
    <p:sldId id="790" r:id="rId129"/>
    <p:sldId id="791" r:id="rId130"/>
    <p:sldId id="792" r:id="rId131"/>
    <p:sldId id="793" r:id="rId132"/>
    <p:sldId id="796" r:id="rId133"/>
    <p:sldId id="797" r:id="rId134"/>
    <p:sldId id="798" r:id="rId135"/>
    <p:sldId id="547" r:id="rId136"/>
    <p:sldId id="546" r:id="rId137"/>
    <p:sldId id="822" r:id="rId138"/>
    <p:sldId id="823" r:id="rId139"/>
    <p:sldId id="825" r:id="rId140"/>
    <p:sldId id="836" r:id="rId141"/>
    <p:sldId id="837" r:id="rId142"/>
    <p:sldId id="843" r:id="rId143"/>
    <p:sldId id="844" r:id="rId144"/>
    <p:sldId id="841" r:id="rId145"/>
    <p:sldId id="845" r:id="rId146"/>
    <p:sldId id="846" r:id="rId147"/>
    <p:sldId id="847" r:id="rId148"/>
    <p:sldId id="848" r:id="rId149"/>
    <p:sldId id="849" r:id="rId150"/>
    <p:sldId id="834" r:id="rId151"/>
    <p:sldId id="835" r:id="rId152"/>
    <p:sldId id="826" r:id="rId153"/>
    <p:sldId id="876" r:id="rId154"/>
    <p:sldId id="877" r:id="rId155"/>
    <p:sldId id="802" r:id="rId156"/>
    <p:sldId id="803" r:id="rId157"/>
    <p:sldId id="804" r:id="rId158"/>
    <p:sldId id="805" r:id="rId159"/>
    <p:sldId id="807" r:id="rId160"/>
    <p:sldId id="809" r:id="rId161"/>
    <p:sldId id="810" r:id="rId162"/>
    <p:sldId id="811" r:id="rId163"/>
    <p:sldId id="812" r:id="rId164"/>
    <p:sldId id="813" r:id="rId165"/>
    <p:sldId id="814" r:id="rId166"/>
    <p:sldId id="878" r:id="rId167"/>
    <p:sldId id="851" r:id="rId168"/>
    <p:sldId id="852" r:id="rId169"/>
    <p:sldId id="853" r:id="rId170"/>
    <p:sldId id="854" r:id="rId171"/>
    <p:sldId id="855" r:id="rId172"/>
    <p:sldId id="862" r:id="rId173"/>
    <p:sldId id="863" r:id="rId174"/>
    <p:sldId id="865" r:id="rId175"/>
    <p:sldId id="864" r:id="rId176"/>
    <p:sldId id="866" r:id="rId177"/>
    <p:sldId id="869" r:id="rId178"/>
    <p:sldId id="857" r:id="rId179"/>
    <p:sldId id="858" r:id="rId180"/>
    <p:sldId id="879" r:id="rId181"/>
    <p:sldId id="880" r:id="rId182"/>
    <p:sldId id="815" r:id="rId183"/>
    <p:sldId id="599" r:id="rId184"/>
    <p:sldId id="747" r:id="rId185"/>
    <p:sldId id="748" r:id="rId186"/>
    <p:sldId id="613" r:id="rId187"/>
    <p:sldId id="754" r:id="rId188"/>
    <p:sldId id="753" r:id="rId189"/>
    <p:sldId id="816" r:id="rId190"/>
    <p:sldId id="817" r:id="rId191"/>
    <p:sldId id="818" r:id="rId192"/>
    <p:sldId id="819" r:id="rId193"/>
    <p:sldId id="820" r:id="rId194"/>
    <p:sldId id="821" r:id="rId195"/>
    <p:sldId id="871" r:id="rId196"/>
    <p:sldId id="872" r:id="rId197"/>
    <p:sldId id="873" r:id="rId198"/>
    <p:sldId id="874" r:id="rId199"/>
    <p:sldId id="875" r:id="rId200"/>
    <p:sldId id="886" r:id="rId201"/>
    <p:sldId id="882" r:id="rId202"/>
    <p:sldId id="883" r:id="rId203"/>
    <p:sldId id="887" r:id="rId204"/>
    <p:sldId id="884" r:id="rId205"/>
    <p:sldId id="885" r:id="rId206"/>
    <p:sldId id="357" r:id="rId20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56" autoAdjust="0"/>
    <p:restoredTop sz="94624" autoAdjust="0"/>
  </p:normalViewPr>
  <p:slideViewPr>
    <p:cSldViewPr snapToGrid="0" showGuides="1">
      <p:cViewPr varScale="1">
        <p:scale>
          <a:sx n="104" d="100"/>
          <a:sy n="104" d="100"/>
        </p:scale>
        <p:origin x="216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0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9721B-C09E-4394-BE7E-A49E2788C174}" type="datetimeFigureOut">
              <a:rPr lang="fr-CA" smtClean="0"/>
              <a:t>2021-01-30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07BC1-1D65-4FDF-9162-649B6A8EEC1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053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6924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2699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9096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Adverse </a:t>
            </a:r>
            <a:r>
              <a:rPr lang="fr-CA" dirty="0" err="1"/>
              <a:t>events</a:t>
            </a:r>
            <a:r>
              <a:rPr lang="fr-CA" dirty="0"/>
              <a:t> </a:t>
            </a:r>
            <a:r>
              <a:rPr lang="fr-CA" dirty="0" err="1"/>
              <a:t>were</a:t>
            </a:r>
            <a:r>
              <a:rPr lang="fr-CA" dirty="0"/>
              <a:t> </a:t>
            </a:r>
            <a:r>
              <a:rPr lang="fr-CA" dirty="0" err="1"/>
              <a:t>similar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3124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Sicker</a:t>
            </a:r>
            <a:r>
              <a:rPr lang="fr-CA" dirty="0"/>
              <a:t> </a:t>
            </a:r>
            <a:r>
              <a:rPr lang="fr-CA" dirty="0" err="1"/>
              <a:t>children</a:t>
            </a:r>
            <a:r>
              <a:rPr lang="fr-CA" dirty="0"/>
              <a:t> </a:t>
            </a:r>
            <a:r>
              <a:rPr lang="fr-CA" dirty="0" err="1"/>
              <a:t>were</a:t>
            </a:r>
            <a:r>
              <a:rPr lang="fr-CA" dirty="0"/>
              <a:t> at </a:t>
            </a:r>
            <a:r>
              <a:rPr lang="fr-CA" dirty="0" err="1"/>
              <a:t>higher</a:t>
            </a:r>
            <a:r>
              <a:rPr lang="fr-CA" dirty="0"/>
              <a:t> </a:t>
            </a:r>
            <a:r>
              <a:rPr lang="fr-CA" dirty="0" err="1"/>
              <a:t>risk</a:t>
            </a:r>
            <a:r>
              <a:rPr lang="fr-CA" dirty="0"/>
              <a:t> of LP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8479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4775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56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138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373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58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2688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59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1756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60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726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Restricted</a:t>
            </a:r>
            <a:r>
              <a:rPr lang="fr-CA" dirty="0"/>
              <a:t> to </a:t>
            </a:r>
            <a:r>
              <a:rPr lang="fr-CA" dirty="0" err="1"/>
              <a:t>children</a:t>
            </a:r>
            <a:r>
              <a:rPr lang="fr-CA" dirty="0"/>
              <a:t> </a:t>
            </a:r>
            <a:r>
              <a:rPr lang="fr-CA" dirty="0" err="1"/>
              <a:t>younger</a:t>
            </a:r>
            <a:r>
              <a:rPr lang="fr-CA" dirty="0"/>
              <a:t> </a:t>
            </a:r>
            <a:r>
              <a:rPr lang="fr-CA" dirty="0" err="1"/>
              <a:t>than</a:t>
            </a:r>
            <a:r>
              <a:rPr lang="fr-CA" dirty="0"/>
              <a:t> 2 or </a:t>
            </a:r>
            <a:r>
              <a:rPr lang="fr-CA" dirty="0" err="1"/>
              <a:t>could</a:t>
            </a:r>
            <a:r>
              <a:rPr lang="fr-CA" dirty="0"/>
              <a:t> </a:t>
            </a:r>
            <a:r>
              <a:rPr lang="fr-CA" dirty="0" err="1"/>
              <a:t>provide</a:t>
            </a:r>
            <a:r>
              <a:rPr lang="fr-CA" dirty="0"/>
              <a:t> information about </a:t>
            </a:r>
            <a:r>
              <a:rPr lang="fr-CA" dirty="0" err="1"/>
              <a:t>chldren</a:t>
            </a:r>
            <a:r>
              <a:rPr lang="fr-CA" dirty="0"/>
              <a:t> </a:t>
            </a:r>
            <a:r>
              <a:rPr lang="fr-CA" dirty="0" err="1"/>
              <a:t>younger</a:t>
            </a:r>
            <a:r>
              <a:rPr lang="fr-CA" dirty="0"/>
              <a:t> </a:t>
            </a:r>
            <a:r>
              <a:rPr lang="fr-CA" dirty="0" err="1"/>
              <a:t>than</a:t>
            </a:r>
            <a:r>
              <a:rPr lang="fr-CA" dirty="0"/>
              <a:t> 2. </a:t>
            </a:r>
            <a:r>
              <a:rPr lang="fr-CA" dirty="0" err="1"/>
              <a:t>Also</a:t>
            </a:r>
            <a:r>
              <a:rPr lang="fr-CA" dirty="0"/>
              <a:t> possible if &gt; 50% are </a:t>
            </a:r>
            <a:r>
              <a:rPr lang="fr-CA" dirty="0" err="1"/>
              <a:t>younger</a:t>
            </a:r>
            <a:r>
              <a:rPr lang="fr-CA" dirty="0"/>
              <a:t> </a:t>
            </a:r>
            <a:r>
              <a:rPr lang="fr-CA" dirty="0" err="1"/>
              <a:t>than</a:t>
            </a:r>
            <a:r>
              <a:rPr lang="fr-CA" dirty="0"/>
              <a:t> 2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383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61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7805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62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6746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63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9569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There </a:t>
            </a:r>
            <a:r>
              <a:rPr lang="fr-CA" dirty="0" err="1"/>
              <a:t>were</a:t>
            </a:r>
            <a:r>
              <a:rPr lang="fr-CA" dirty="0"/>
              <a:t> more adverse </a:t>
            </a:r>
            <a:r>
              <a:rPr lang="fr-CA" dirty="0" err="1"/>
              <a:t>events</a:t>
            </a:r>
            <a:r>
              <a:rPr lang="fr-CA" dirty="0"/>
              <a:t> in the Mg group but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consist</a:t>
            </a:r>
            <a:r>
              <a:rPr lang="fr-CA" dirty="0"/>
              <a:t> </a:t>
            </a:r>
            <a:r>
              <a:rPr lang="fr-CA" dirty="0" err="1"/>
              <a:t>mainly</a:t>
            </a:r>
            <a:r>
              <a:rPr lang="fr-CA" dirty="0"/>
              <a:t> </a:t>
            </a:r>
            <a:r>
              <a:rPr lang="fr-CA" dirty="0" err="1"/>
              <a:t>mouth</a:t>
            </a:r>
            <a:r>
              <a:rPr lang="fr-CA" dirty="0"/>
              <a:t> and </a:t>
            </a:r>
            <a:r>
              <a:rPr lang="fr-CA" dirty="0" err="1"/>
              <a:t>nose</a:t>
            </a:r>
            <a:r>
              <a:rPr lang="fr-CA" dirty="0"/>
              <a:t> </a:t>
            </a:r>
            <a:r>
              <a:rPr lang="fr-CA" dirty="0" err="1"/>
              <a:t>problems</a:t>
            </a:r>
            <a:r>
              <a:rPr lang="fr-CA" dirty="0"/>
              <a:t>. </a:t>
            </a:r>
          </a:p>
          <a:p>
            <a:r>
              <a:rPr lang="fr-CA" dirty="0"/>
              <a:t>There </a:t>
            </a:r>
            <a:r>
              <a:rPr lang="fr-CA" dirty="0" err="1"/>
              <a:t>were</a:t>
            </a:r>
            <a:r>
              <a:rPr lang="fr-CA" dirty="0"/>
              <a:t> more </a:t>
            </a:r>
            <a:r>
              <a:rPr lang="fr-CA" dirty="0" err="1"/>
              <a:t>serious</a:t>
            </a:r>
            <a:r>
              <a:rPr lang="fr-CA" dirty="0"/>
              <a:t> adverse </a:t>
            </a:r>
            <a:r>
              <a:rPr lang="fr-CA" dirty="0" err="1"/>
              <a:t>events</a:t>
            </a:r>
            <a:r>
              <a:rPr lang="fr-CA" dirty="0"/>
              <a:t> in the placebo group and </a:t>
            </a:r>
            <a:r>
              <a:rPr lang="fr-CA" dirty="0" err="1"/>
              <a:t>they</a:t>
            </a:r>
            <a:r>
              <a:rPr lang="fr-CA" dirty="0"/>
              <a:t> all </a:t>
            </a:r>
            <a:r>
              <a:rPr lang="fr-CA" dirty="0" err="1"/>
              <a:t>consited</a:t>
            </a:r>
            <a:r>
              <a:rPr lang="fr-CA" dirty="0"/>
              <a:t> of ICU admission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64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6604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68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7172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646 patients </a:t>
            </a:r>
            <a:r>
              <a:rPr lang="fr-CA" dirty="0" err="1"/>
              <a:t>did</a:t>
            </a:r>
            <a:r>
              <a:rPr lang="fr-CA" dirty="0"/>
              <a:t> not have a </a:t>
            </a:r>
            <a:r>
              <a:rPr lang="fr-CA" dirty="0" err="1"/>
              <a:t>microscopy</a:t>
            </a:r>
            <a:r>
              <a:rPr lang="fr-CA" dirty="0"/>
              <a:t> </a:t>
            </a:r>
            <a:r>
              <a:rPr lang="fr-CA" dirty="0" err="1"/>
              <a:t>because</a:t>
            </a:r>
            <a:r>
              <a:rPr lang="fr-CA" dirty="0"/>
              <a:t> the </a:t>
            </a:r>
            <a:r>
              <a:rPr lang="fr-CA" dirty="0" err="1"/>
              <a:t>labstuck</a:t>
            </a:r>
            <a:r>
              <a:rPr lang="fr-CA" dirty="0"/>
              <a:t> </a:t>
            </a:r>
            <a:r>
              <a:rPr lang="fr-CA" dirty="0" err="1"/>
              <a:t>was</a:t>
            </a:r>
            <a:r>
              <a:rPr lang="fr-CA" dirty="0"/>
              <a:t> </a:t>
            </a:r>
            <a:r>
              <a:rPr lang="fr-CA" dirty="0" err="1"/>
              <a:t>negative</a:t>
            </a:r>
            <a:r>
              <a:rPr lang="fr-CA" dirty="0"/>
              <a:t>. Of </a:t>
            </a:r>
            <a:r>
              <a:rPr lang="fr-CA" dirty="0" err="1"/>
              <a:t>these</a:t>
            </a:r>
            <a:r>
              <a:rPr lang="fr-CA" dirty="0"/>
              <a:t> 26 </a:t>
            </a:r>
            <a:r>
              <a:rPr lang="fr-CA" dirty="0" err="1"/>
              <a:t>had</a:t>
            </a:r>
            <a:r>
              <a:rPr lang="fr-CA" dirty="0"/>
              <a:t> a positive culture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was</a:t>
            </a:r>
            <a:r>
              <a:rPr lang="fr-CA" dirty="0"/>
              <a:t> </a:t>
            </a:r>
            <a:r>
              <a:rPr lang="fr-CA" dirty="0" err="1"/>
              <a:t>classified</a:t>
            </a:r>
            <a:r>
              <a:rPr lang="fr-CA" dirty="0"/>
              <a:t> as a contaminent.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74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3121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Those</a:t>
            </a:r>
            <a:r>
              <a:rPr lang="fr-CA" dirty="0"/>
              <a:t> </a:t>
            </a:r>
            <a:r>
              <a:rPr lang="fr-CA" dirty="0" err="1"/>
              <a:t>were</a:t>
            </a:r>
            <a:r>
              <a:rPr lang="fr-CA" dirty="0"/>
              <a:t> all minor </a:t>
            </a:r>
            <a:r>
              <a:rPr lang="fr-CA" dirty="0" err="1"/>
              <a:t>side</a:t>
            </a:r>
            <a:r>
              <a:rPr lang="fr-CA" dirty="0"/>
              <a:t> </a:t>
            </a:r>
            <a:r>
              <a:rPr lang="fr-CA" dirty="0" err="1"/>
              <a:t>effects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76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5508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Local guideline </a:t>
            </a:r>
            <a:r>
              <a:rPr lang="fr-CA" dirty="0" err="1"/>
              <a:t>suggests</a:t>
            </a:r>
            <a:r>
              <a:rPr lang="fr-CA" dirty="0"/>
              <a:t> </a:t>
            </a:r>
            <a:r>
              <a:rPr lang="fr-CA" dirty="0" err="1"/>
              <a:t>catheterization</a:t>
            </a:r>
            <a:r>
              <a:rPr lang="fr-CA" dirty="0"/>
              <a:t> and no bag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79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84366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82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38106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83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56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Aceta</a:t>
            </a:r>
            <a:r>
              <a:rPr lang="fr-CA" dirty="0"/>
              <a:t> &gt; or &lt; 10mg/kg  </a:t>
            </a:r>
            <a:r>
              <a:rPr lang="fr-CA" dirty="0" err="1"/>
              <a:t>ibu</a:t>
            </a:r>
            <a:r>
              <a:rPr lang="fr-CA" dirty="0"/>
              <a:t> &gt;or&lt; 5 mg/kg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1172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TimesNewRomanPS"/>
              </a:rPr>
              <a:t>The fifth infant had probable BM: a 23-day old male who presented with fever, irritability and abnormal PAT</a:t>
            </a:r>
          </a:p>
          <a:p>
            <a:pPr algn="l"/>
            <a:r>
              <a:rPr lang="en-US" sz="1800" b="0" i="0" u="none" strike="noStrike" baseline="0" dirty="0">
                <a:latin typeface="TimesNewRomanPS"/>
              </a:rPr>
              <a:t>at evaluation. LP was unsuccessful at ED after several attempts. The patient was admitted to intensive care unit because of suspected</a:t>
            </a:r>
          </a:p>
          <a:p>
            <a:pPr algn="l"/>
            <a:r>
              <a:rPr lang="en-US" sz="1800" b="0" i="0" u="none" strike="noStrike" baseline="0" dirty="0">
                <a:latin typeface="TimesNewRomanPS"/>
              </a:rPr>
              <a:t>urosepsis; LP was repeated 8 hours later after administration of antibiotics, obtaining a bloody CSF 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90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1682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No </a:t>
            </a:r>
            <a:r>
              <a:rPr lang="fr-CA" dirty="0" err="1"/>
              <a:t>difference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91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7175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92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31909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The </a:t>
            </a:r>
            <a:r>
              <a:rPr lang="fr-CA" dirty="0" err="1"/>
              <a:t>only</a:t>
            </a:r>
            <a:r>
              <a:rPr lang="fr-CA" dirty="0"/>
              <a:t> </a:t>
            </a:r>
            <a:r>
              <a:rPr lang="fr-CA" dirty="0" err="1"/>
              <a:t>clincal</a:t>
            </a:r>
            <a:r>
              <a:rPr lang="fr-CA" dirty="0"/>
              <a:t> </a:t>
            </a:r>
            <a:r>
              <a:rPr lang="fr-CA" dirty="0" err="1"/>
              <a:t>risk</a:t>
            </a:r>
            <a:r>
              <a:rPr lang="fr-CA" dirty="0"/>
              <a:t> factor </a:t>
            </a:r>
            <a:r>
              <a:rPr lang="fr-CA" dirty="0" err="1"/>
              <a:t>identified</a:t>
            </a:r>
            <a:r>
              <a:rPr lang="fr-CA" dirty="0"/>
              <a:t> </a:t>
            </a:r>
            <a:r>
              <a:rPr lang="fr-CA" dirty="0" err="1"/>
              <a:t>was</a:t>
            </a:r>
            <a:r>
              <a:rPr lang="fr-CA" dirty="0"/>
              <a:t> not </a:t>
            </a:r>
            <a:r>
              <a:rPr lang="fr-CA" dirty="0" err="1"/>
              <a:t>weel</a:t>
            </a:r>
            <a:r>
              <a:rPr lang="fr-CA" dirty="0"/>
              <a:t> </a:t>
            </a:r>
            <a:r>
              <a:rPr lang="fr-CA" dirty="0" err="1"/>
              <a:t>appearing</a:t>
            </a:r>
            <a:r>
              <a:rPr lang="fr-CA" dirty="0"/>
              <a:t>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was</a:t>
            </a:r>
            <a:r>
              <a:rPr lang="fr-CA" dirty="0"/>
              <a:t> a </a:t>
            </a:r>
            <a:r>
              <a:rPr lang="fr-CA" dirty="0" err="1"/>
              <a:t>strong</a:t>
            </a:r>
            <a:r>
              <a:rPr lang="fr-CA" dirty="0"/>
              <a:t> </a:t>
            </a:r>
            <a:r>
              <a:rPr lang="fr-CA" dirty="0" err="1"/>
              <a:t>predictor</a:t>
            </a:r>
            <a:r>
              <a:rPr lang="fr-CA" dirty="0"/>
              <a:t> of </a:t>
            </a:r>
            <a:r>
              <a:rPr lang="fr-CA" dirty="0" err="1"/>
              <a:t>meningitis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93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86097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94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8592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97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64280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Summer time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98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7785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With</a:t>
            </a:r>
            <a:r>
              <a:rPr lang="fr-CA" dirty="0"/>
              <a:t> the </a:t>
            </a:r>
            <a:r>
              <a:rPr lang="fr-CA" dirty="0" err="1"/>
              <a:t>advent</a:t>
            </a:r>
            <a:r>
              <a:rPr lang="fr-CA" dirty="0"/>
              <a:t> of </a:t>
            </a:r>
            <a:r>
              <a:rPr lang="fr-CA" dirty="0" err="1"/>
              <a:t>many</a:t>
            </a:r>
            <a:r>
              <a:rPr lang="fr-CA" dirty="0"/>
              <a:t> vaccines, </a:t>
            </a:r>
            <a:r>
              <a:rPr lang="fr-CA" dirty="0" err="1"/>
              <a:t>most</a:t>
            </a:r>
            <a:r>
              <a:rPr lang="fr-CA" dirty="0"/>
              <a:t> </a:t>
            </a:r>
            <a:r>
              <a:rPr lang="fr-CA" dirty="0" err="1"/>
              <a:t>meningitis</a:t>
            </a:r>
            <a:r>
              <a:rPr lang="fr-CA" dirty="0"/>
              <a:t> are viral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100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2793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Serum</a:t>
            </a:r>
            <a:r>
              <a:rPr lang="fr-CA" dirty="0"/>
              <a:t> </a:t>
            </a:r>
            <a:r>
              <a:rPr lang="fr-CA" dirty="0" err="1"/>
              <a:t>biomarkers</a:t>
            </a:r>
            <a:r>
              <a:rPr lang="fr-CA" dirty="0"/>
              <a:t> on multiple variable </a:t>
            </a:r>
            <a:r>
              <a:rPr lang="fr-CA" dirty="0" err="1"/>
              <a:t>regression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6013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Summer time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6599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Results</a:t>
            </a:r>
            <a:r>
              <a:rPr lang="fr-CA" dirty="0"/>
              <a:t> </a:t>
            </a:r>
            <a:r>
              <a:rPr lang="fr-CA" dirty="0" err="1"/>
              <a:t>similar</a:t>
            </a:r>
            <a:r>
              <a:rPr lang="fr-CA" dirty="0"/>
              <a:t> </a:t>
            </a:r>
            <a:r>
              <a:rPr lang="fr-CA" dirty="0" err="1"/>
              <a:t>when</a:t>
            </a:r>
            <a:r>
              <a:rPr lang="fr-CA" dirty="0"/>
              <a:t> for high dose and </a:t>
            </a:r>
            <a:r>
              <a:rPr lang="fr-CA" dirty="0" err="1"/>
              <a:t>low</a:t>
            </a:r>
            <a:r>
              <a:rPr lang="fr-CA" dirty="0"/>
              <a:t> doses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11199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Ultrasound confirms and uncomplicated appendicitis. </a:t>
            </a:r>
          </a:p>
          <a:p>
            <a:r>
              <a:rPr lang="en-CA" dirty="0"/>
              <a:t>The girl has a very important figure skating tournament in 5 weeks and ask if surgery is absolutely necessary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6924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61336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53134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3197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87280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24994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7479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734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57006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10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Results</a:t>
            </a:r>
            <a:r>
              <a:rPr lang="fr-CA" dirty="0"/>
              <a:t> </a:t>
            </a:r>
            <a:r>
              <a:rPr lang="fr-CA" dirty="0" err="1"/>
              <a:t>similar</a:t>
            </a:r>
            <a:r>
              <a:rPr lang="fr-CA" dirty="0"/>
              <a:t> </a:t>
            </a:r>
            <a:r>
              <a:rPr lang="fr-CA" dirty="0" err="1"/>
              <a:t>when</a:t>
            </a:r>
            <a:r>
              <a:rPr lang="fr-CA" dirty="0"/>
              <a:t> for high dose and </a:t>
            </a:r>
            <a:r>
              <a:rPr lang="fr-CA" dirty="0" err="1"/>
              <a:t>low</a:t>
            </a:r>
            <a:r>
              <a:rPr lang="fr-CA" dirty="0"/>
              <a:t> doses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63017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The first group </a:t>
            </a:r>
            <a:r>
              <a:rPr lang="fr-CA" dirty="0" err="1"/>
              <a:t>revcieved</a:t>
            </a:r>
            <a:r>
              <a:rPr lang="fr-CA" dirty="0"/>
              <a:t> an </a:t>
            </a:r>
            <a:r>
              <a:rPr lang="fr-CA" dirty="0" err="1"/>
              <a:t>animated</a:t>
            </a:r>
            <a:r>
              <a:rPr lang="fr-CA" dirty="0"/>
              <a:t> </a:t>
            </a:r>
            <a:r>
              <a:rPr lang="fr-CA" dirty="0" err="1"/>
              <a:t>video</a:t>
            </a:r>
            <a:r>
              <a:rPr lang="fr-CA" dirty="0"/>
              <a:t> </a:t>
            </a:r>
            <a:r>
              <a:rPr lang="fr-CA" dirty="0" err="1"/>
              <a:t>explaining</a:t>
            </a:r>
            <a:r>
              <a:rPr lang="fr-CA" dirty="0"/>
              <a:t> the </a:t>
            </a:r>
            <a:r>
              <a:rPr lang="fr-CA" dirty="0" err="1"/>
              <a:t>procedure</a:t>
            </a:r>
            <a:r>
              <a:rPr lang="fr-CA" dirty="0"/>
              <a:t> </a:t>
            </a:r>
            <a:r>
              <a:rPr lang="fr-CA" dirty="0" err="1"/>
              <a:t>before</a:t>
            </a:r>
            <a:r>
              <a:rPr lang="fr-CA" dirty="0"/>
              <a:t> the 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chemeClr val="bg1"/>
                </a:solidFill>
              </a:rPr>
              <a:t>Watch one of two cartoons during the procedure</a:t>
            </a:r>
          </a:p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172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64244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There are no figure on flow of participants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175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8624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There are no figure on flow of participants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176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82319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There are no figure on flow of participants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177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10072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CA" sz="1800" b="0" i="0" u="none" strike="noStrike" baseline="0" dirty="0">
                <a:latin typeface="OTNEJMQuadraat"/>
              </a:rPr>
              <a:t>A chest radiograph was </a:t>
            </a:r>
            <a:r>
              <a:rPr lang="en-US" sz="1800" b="0" i="0" u="none" strike="noStrike" baseline="0" dirty="0">
                <a:latin typeface="OTNEJMQuadraat"/>
              </a:rPr>
              <a:t>obtained 1 hour later. If the lung had </a:t>
            </a:r>
            <a:r>
              <a:rPr lang="en-US" sz="1800" b="0" i="0" u="none" strike="noStrike" baseline="0" dirty="0" err="1">
                <a:latin typeface="OTNEJMQuadraat"/>
              </a:rPr>
              <a:t>reexpanded</a:t>
            </a:r>
            <a:r>
              <a:rPr lang="en-US" sz="1800" b="0" i="0" u="none" strike="noStrike" baseline="0" dirty="0">
                <a:latin typeface="OTNEJMQuadraat"/>
              </a:rPr>
              <a:t> and the underwater drain no longer bubbled, the drain was closed with the use of a </a:t>
            </a:r>
            <a:r>
              <a:rPr lang="en-US" sz="1800" b="0" i="0" u="none" strike="noStrike" baseline="0" dirty="0" err="1">
                <a:latin typeface="OTNEJMQuadraat"/>
              </a:rPr>
              <a:t>threeway</a:t>
            </a:r>
            <a:r>
              <a:rPr lang="en-US" sz="1800" b="0" i="0" u="none" strike="noStrike" baseline="0" dirty="0">
                <a:latin typeface="OTNEJMQuadraat"/>
              </a:rPr>
              <a:t> </a:t>
            </a:r>
            <a:r>
              <a:rPr lang="en-CA" sz="1800" b="0" i="0" u="none" strike="noStrike" baseline="0" dirty="0">
                <a:latin typeface="OTNEJMQuadraat"/>
              </a:rPr>
              <a:t>stopcock for 3 hours. If OK. Removal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196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98903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201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136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666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833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The </a:t>
            </a:r>
            <a:r>
              <a:rPr lang="fr-CA" dirty="0" err="1"/>
              <a:t>median</a:t>
            </a:r>
            <a:r>
              <a:rPr lang="fr-CA" dirty="0"/>
              <a:t> </a:t>
            </a:r>
            <a:r>
              <a:rPr lang="fr-CA" dirty="0" err="1"/>
              <a:t>age</a:t>
            </a:r>
            <a:r>
              <a:rPr lang="fr-CA" dirty="0"/>
              <a:t> </a:t>
            </a:r>
            <a:r>
              <a:rPr lang="fr-CA" dirty="0" err="1"/>
              <a:t>was</a:t>
            </a:r>
            <a:r>
              <a:rPr lang="fr-CA" dirty="0"/>
              <a:t> of 11 </a:t>
            </a:r>
            <a:r>
              <a:rPr lang="fr-CA" dirty="0" err="1"/>
              <a:t>years</a:t>
            </a:r>
            <a:r>
              <a:rPr lang="fr-CA" dirty="0"/>
              <a:t> </a:t>
            </a:r>
            <a:r>
              <a:rPr lang="fr-CA" dirty="0" err="1"/>
              <a:t>old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8305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07BC1-1D65-4FDF-9162-649B6A8EEC10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863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emf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30.emf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30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9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image" Target="../media/image97.emf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5498" y="765543"/>
            <a:ext cx="10001799" cy="9045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Top 10 Articles in PEM for 2020</a:t>
            </a:r>
            <a:endParaRPr lang="fr-CA" dirty="0">
              <a:solidFill>
                <a:schemeClr val="accent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1582" y="2809170"/>
            <a:ext cx="7041429" cy="1714499"/>
          </a:xfrm>
        </p:spPr>
        <p:txBody>
          <a:bodyPr>
            <a:norm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J Gravel, MD, </a:t>
            </a:r>
            <a:r>
              <a:rPr lang="fr-CA" sz="2400" dirty="0" err="1">
                <a:solidFill>
                  <a:schemeClr val="bg1"/>
                </a:solidFill>
              </a:rPr>
              <a:t>MSc</a:t>
            </a:r>
            <a:r>
              <a:rPr lang="fr-CA" sz="2400" dirty="0">
                <a:solidFill>
                  <a:schemeClr val="bg1"/>
                </a:solidFill>
              </a:rPr>
              <a:t>, FRCPC</a:t>
            </a:r>
          </a:p>
          <a:p>
            <a:r>
              <a:rPr lang="fr-CA" sz="2400" dirty="0">
                <a:solidFill>
                  <a:schemeClr val="bg1"/>
                </a:solidFill>
              </a:rPr>
              <a:t>Sunday 31 </a:t>
            </a:r>
            <a:r>
              <a:rPr lang="fr-CA" sz="2400" dirty="0" err="1">
                <a:solidFill>
                  <a:schemeClr val="bg1"/>
                </a:solidFill>
              </a:rPr>
              <a:t>January</a:t>
            </a:r>
            <a:r>
              <a:rPr lang="fr-CA" sz="2400" dirty="0">
                <a:solidFill>
                  <a:schemeClr val="bg1"/>
                </a:solidFill>
              </a:rPr>
              <a:t> 2021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-1" b="5358"/>
          <a:stretch/>
        </p:blipFill>
        <p:spPr>
          <a:xfrm>
            <a:off x="11144250" y="5418000"/>
            <a:ext cx="104775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1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826" y="1682043"/>
            <a:ext cx="11636872" cy="3267793"/>
          </a:xfrm>
        </p:spPr>
        <p:txBody>
          <a:bodyPr anchor="t">
            <a:noAutofit/>
          </a:bodyPr>
          <a:lstStyle/>
          <a:p>
            <a:r>
              <a:rPr lang="fr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Analyses: 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Sub analysis</a:t>
            </a:r>
          </a:p>
          <a:p>
            <a:pPr lvl="2"/>
            <a:r>
              <a:rPr lang="en-CA" sz="2400" dirty="0">
                <a:solidFill>
                  <a:schemeClr val="bg1"/>
                </a:solidFill>
              </a:rPr>
              <a:t>High vs low doses</a:t>
            </a:r>
          </a:p>
          <a:p>
            <a:pPr lvl="2"/>
            <a:r>
              <a:rPr lang="en-CA" sz="2400" dirty="0">
                <a:solidFill>
                  <a:schemeClr val="bg1"/>
                </a:solidFill>
              </a:rPr>
              <a:t>Less than 6 months</a:t>
            </a:r>
          </a:p>
          <a:p>
            <a:pPr lvl="2"/>
            <a:r>
              <a:rPr lang="en-CA" sz="2400" dirty="0">
                <a:solidFill>
                  <a:schemeClr val="bg1"/>
                </a:solidFill>
              </a:rPr>
              <a:t>Varicella</a:t>
            </a:r>
          </a:p>
          <a:p>
            <a:pPr lvl="2"/>
            <a:endParaRPr lang="en-CA" sz="2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D0EB54-31F0-432D-BC49-5F517C427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72" b="13888"/>
          <a:stretch/>
        </p:blipFill>
        <p:spPr>
          <a:xfrm>
            <a:off x="293301" y="125338"/>
            <a:ext cx="9104243" cy="14657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20A1A3-9635-42BD-B8F0-AF98EC4A2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49" y="6468342"/>
            <a:ext cx="9893110" cy="2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054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3018773"/>
            <a:ext cx="10023352" cy="2400445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fr-CA" sz="2800" dirty="0">
                <a:solidFill>
                  <a:schemeClr val="bg1"/>
                </a:solidFill>
              </a:rPr>
              <a:t>Most </a:t>
            </a:r>
            <a:r>
              <a:rPr lang="fr-CA" sz="2800" dirty="0" err="1">
                <a:solidFill>
                  <a:schemeClr val="bg1"/>
                </a:solidFill>
              </a:rPr>
              <a:t>meningitis</a:t>
            </a:r>
            <a:r>
              <a:rPr lang="fr-CA" sz="2800" dirty="0">
                <a:solidFill>
                  <a:schemeClr val="bg1"/>
                </a:solidFill>
              </a:rPr>
              <a:t> are viral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Bacterial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meningitis</a:t>
            </a:r>
            <a:r>
              <a:rPr lang="fr-CA" sz="2800" dirty="0">
                <a:solidFill>
                  <a:schemeClr val="bg1"/>
                </a:solidFill>
              </a:rPr>
              <a:t> are </a:t>
            </a:r>
            <a:r>
              <a:rPr lang="fr-CA" sz="2800" dirty="0" err="1">
                <a:solidFill>
                  <a:schemeClr val="bg1"/>
                </a:solidFill>
              </a:rPr>
              <a:t>very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dangerous</a:t>
            </a:r>
            <a:endParaRPr lang="fr-CA" sz="2800" dirty="0">
              <a:solidFill>
                <a:schemeClr val="bg1"/>
              </a:solidFill>
            </a:endParaRPr>
          </a:p>
          <a:p>
            <a:r>
              <a:rPr lang="fr-CA" sz="2800" dirty="0" err="1">
                <a:solidFill>
                  <a:schemeClr val="bg1"/>
                </a:solidFill>
              </a:rPr>
              <a:t>Almost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always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admitted</a:t>
            </a:r>
            <a:r>
              <a:rPr lang="fr-CA" sz="2800" dirty="0">
                <a:solidFill>
                  <a:schemeClr val="bg1"/>
                </a:solidFill>
              </a:rPr>
              <a:t> for </a:t>
            </a:r>
            <a:r>
              <a:rPr lang="fr-CA" sz="2800" dirty="0" err="1">
                <a:solidFill>
                  <a:schemeClr val="bg1"/>
                </a:solidFill>
              </a:rPr>
              <a:t>antibiotics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BB1D74-7FEA-44D0-A7F6-191B6D622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226208"/>
            <a:ext cx="8706678" cy="24251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0EC1D8-CA00-41F0-8B9C-EAD6FA9B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938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0" y="2178757"/>
            <a:ext cx="10057219" cy="3240462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Develop</a:t>
            </a:r>
            <a:r>
              <a:rPr lang="en-US" sz="3200" dirty="0">
                <a:solidFill>
                  <a:schemeClr val="bg1"/>
                </a:solidFill>
              </a:rPr>
              <a:t> and </a:t>
            </a:r>
            <a:r>
              <a:rPr lang="en-US" sz="3200" b="1" dirty="0">
                <a:solidFill>
                  <a:schemeClr val="bg1"/>
                </a:solidFill>
              </a:rPr>
              <a:t>validate</a:t>
            </a:r>
            <a:r>
              <a:rPr lang="en-US" sz="3200" dirty="0">
                <a:solidFill>
                  <a:schemeClr val="bg1"/>
                </a:solidFill>
              </a:rPr>
              <a:t> a score to </a:t>
            </a:r>
            <a:r>
              <a:rPr lang="en-US" sz="3200" b="1" dirty="0">
                <a:solidFill>
                  <a:schemeClr val="bg1"/>
                </a:solidFill>
              </a:rPr>
              <a:t>distinguish bacterial meningitis from aseptic meningitis </a:t>
            </a:r>
            <a:r>
              <a:rPr lang="en-US" sz="3200" dirty="0">
                <a:solidFill>
                  <a:schemeClr val="bg1"/>
                </a:solidFill>
              </a:rPr>
              <a:t>in children with pleocytosis when initially evaluated at the ED.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D1F7A8-A54B-4007-B769-0E186F581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21"/>
          <a:stretch/>
        </p:blipFill>
        <p:spPr>
          <a:xfrm>
            <a:off x="147917" y="226208"/>
            <a:ext cx="8706678" cy="1636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E2A644-35C9-430E-9415-C0EE8DF81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286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0" y="2178757"/>
            <a:ext cx="9955619" cy="3240462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dirty="0">
                <a:solidFill>
                  <a:schemeClr val="bg1"/>
                </a:solidFill>
              </a:rPr>
              <a:t>Multiple center cohort study</a:t>
            </a:r>
          </a:p>
          <a:p>
            <a:r>
              <a:rPr lang="en-CA" sz="2800" dirty="0">
                <a:solidFill>
                  <a:schemeClr val="bg1"/>
                </a:solidFill>
              </a:rPr>
              <a:t>Settings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25 EDs in Spain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Retrospective 2011-2016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Prospective 2017-18</a:t>
            </a:r>
          </a:p>
          <a:p>
            <a:pPr marL="0" indent="0">
              <a:buNone/>
            </a:pP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5B09FA-0A72-46A7-A68E-14F5F560C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21"/>
          <a:stretch/>
        </p:blipFill>
        <p:spPr>
          <a:xfrm>
            <a:off x="147917" y="226208"/>
            <a:ext cx="8706678" cy="1636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4E6343-CC12-42E4-B4F6-9ED7D9AAF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696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490133"/>
            <a:ext cx="9182330" cy="392908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>
                <a:solidFill>
                  <a:schemeClr val="bg1"/>
                </a:solidFill>
              </a:rPr>
              <a:t>Participants:</a:t>
            </a:r>
          </a:p>
          <a:p>
            <a:r>
              <a:rPr lang="fr-CA" sz="2400" dirty="0">
                <a:solidFill>
                  <a:schemeClr val="bg1"/>
                </a:solidFill>
              </a:rPr>
              <a:t>29 </a:t>
            </a:r>
            <a:r>
              <a:rPr lang="fr-CA" sz="2400" dirty="0" err="1">
                <a:solidFill>
                  <a:schemeClr val="bg1"/>
                </a:solidFill>
              </a:rPr>
              <a:t>days</a:t>
            </a:r>
            <a:r>
              <a:rPr lang="fr-CA" sz="2400" dirty="0">
                <a:solidFill>
                  <a:schemeClr val="bg1"/>
                </a:solidFill>
              </a:rPr>
              <a:t> to 14 </a:t>
            </a:r>
            <a:r>
              <a:rPr lang="fr-CA" sz="2400" dirty="0" err="1">
                <a:solidFill>
                  <a:schemeClr val="bg1"/>
                </a:solidFill>
              </a:rPr>
              <a:t>years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old</a:t>
            </a:r>
            <a:endParaRPr lang="fr-CA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CSF pleocytosis and data on all the following: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blood and CSF bacterial cultures, 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white blood cell (WBC) count</a:t>
            </a: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serum CRP, and procalcitonin.</a:t>
            </a:r>
            <a:endParaRPr lang="en-CA" sz="2400" dirty="0">
              <a:solidFill>
                <a:schemeClr val="bg1"/>
              </a:solidFill>
            </a:endParaRPr>
          </a:p>
          <a:p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0C57CE-0C88-4437-9C46-78BFE080C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521"/>
          <a:stretch/>
        </p:blipFill>
        <p:spPr>
          <a:xfrm>
            <a:off x="0" y="114362"/>
            <a:ext cx="8706678" cy="14671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397561-A825-4224-A919-807F53B2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18B902-5DF3-4D29-84C5-1AF50B4C93BE}"/>
              </a:ext>
            </a:extLst>
          </p:cNvPr>
          <p:cNvSpPr txBox="1"/>
          <p:nvPr/>
        </p:nvSpPr>
        <p:spPr>
          <a:xfrm>
            <a:off x="198967" y="5419219"/>
            <a:ext cx="9389109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3200" dirty="0">
                <a:solidFill>
                  <a:schemeClr val="bg2">
                    <a:lumMod val="50000"/>
                  </a:schemeClr>
                </a:solidFill>
              </a:rPr>
              <a:t>Exclusion: </a:t>
            </a:r>
            <a:r>
              <a:rPr lang="fr-CA" sz="3200" dirty="0" err="1">
                <a:solidFill>
                  <a:schemeClr val="bg2">
                    <a:lumMod val="50000"/>
                  </a:schemeClr>
                </a:solidFill>
              </a:rPr>
              <a:t>Critically</a:t>
            </a:r>
            <a:r>
              <a:rPr lang="fr-CA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A" sz="3200" dirty="0" err="1">
                <a:solidFill>
                  <a:schemeClr val="bg2">
                    <a:lumMod val="50000"/>
                  </a:schemeClr>
                </a:solidFill>
              </a:rPr>
              <a:t>ill</a:t>
            </a:r>
            <a:r>
              <a:rPr lang="fr-CA" sz="3200" dirty="0">
                <a:solidFill>
                  <a:schemeClr val="bg2">
                    <a:lumMod val="50000"/>
                  </a:schemeClr>
                </a:solidFill>
              </a:rPr>
              <a:t>, purpura or </a:t>
            </a:r>
            <a:r>
              <a:rPr lang="fr-CA" sz="3200" dirty="0" err="1">
                <a:solidFill>
                  <a:schemeClr val="bg2">
                    <a:lumMod val="50000"/>
                  </a:schemeClr>
                </a:solidFill>
              </a:rPr>
              <a:t>Atb</a:t>
            </a:r>
            <a:r>
              <a:rPr lang="fr-CA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A" sz="3200" dirty="0" err="1">
                <a:solidFill>
                  <a:schemeClr val="bg2">
                    <a:lumMod val="50000"/>
                  </a:schemeClr>
                </a:solidFill>
              </a:rPr>
              <a:t>before</a:t>
            </a:r>
            <a:r>
              <a:rPr lang="fr-CA" sz="3200" dirty="0">
                <a:solidFill>
                  <a:schemeClr val="bg2">
                    <a:lumMod val="50000"/>
                  </a:schemeClr>
                </a:solidFill>
              </a:rPr>
              <a:t> LP</a:t>
            </a:r>
            <a:endParaRPr lang="en-CA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3511" y="2311400"/>
            <a:ext cx="11029244" cy="223519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4000" dirty="0" err="1">
                <a:solidFill>
                  <a:schemeClr val="bg1"/>
                </a:solidFill>
              </a:rPr>
              <a:t>Primary</a:t>
            </a:r>
            <a:r>
              <a:rPr lang="fr-CA" sz="4000" dirty="0">
                <a:solidFill>
                  <a:schemeClr val="bg1"/>
                </a:solidFill>
              </a:rPr>
              <a:t> </a:t>
            </a:r>
            <a:r>
              <a:rPr lang="fr-CA" sz="4000" dirty="0" err="1">
                <a:solidFill>
                  <a:schemeClr val="bg1"/>
                </a:solidFill>
              </a:rPr>
              <a:t>outcome</a:t>
            </a:r>
            <a:r>
              <a:rPr lang="fr-CA" sz="4000" dirty="0">
                <a:solidFill>
                  <a:schemeClr val="bg1"/>
                </a:solidFill>
              </a:rPr>
              <a:t>: </a:t>
            </a:r>
            <a:r>
              <a:rPr lang="fr-CA" sz="4000" b="1" dirty="0" err="1">
                <a:solidFill>
                  <a:schemeClr val="bg1"/>
                </a:solidFill>
              </a:rPr>
              <a:t>Bacterial</a:t>
            </a:r>
            <a:r>
              <a:rPr lang="fr-CA" sz="4000" b="1" dirty="0">
                <a:solidFill>
                  <a:schemeClr val="bg1"/>
                </a:solidFill>
              </a:rPr>
              <a:t> </a:t>
            </a:r>
            <a:r>
              <a:rPr lang="fr-CA" sz="4000" b="1" dirty="0" err="1">
                <a:solidFill>
                  <a:schemeClr val="bg1"/>
                </a:solidFill>
              </a:rPr>
              <a:t>meningitis</a:t>
            </a:r>
            <a:endParaRPr lang="fr-CA" sz="40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391E50-171A-49B4-B3FF-0872C51263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21"/>
          <a:stretch/>
        </p:blipFill>
        <p:spPr>
          <a:xfrm>
            <a:off x="147917" y="226208"/>
            <a:ext cx="8706678" cy="16364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E37082-41B8-4D9E-9094-52AF68FF0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222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219200"/>
            <a:ext cx="9182330" cy="4200019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3200" dirty="0">
                <a:solidFill>
                  <a:schemeClr val="bg1"/>
                </a:solidFill>
              </a:rPr>
              <a:t>Independent variables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CSF</a:t>
            </a:r>
          </a:p>
          <a:p>
            <a:pPr lvl="2"/>
            <a:r>
              <a:rPr lang="en-US" sz="2600" dirty="0">
                <a:solidFill>
                  <a:schemeClr val="bg1"/>
                </a:solidFill>
              </a:rPr>
              <a:t>ANC, WBC count, protein, glucose,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Serum </a:t>
            </a:r>
          </a:p>
          <a:p>
            <a:pPr lvl="2"/>
            <a:r>
              <a:rPr lang="en-US" sz="2600" dirty="0">
                <a:solidFill>
                  <a:schemeClr val="bg1"/>
                </a:solidFill>
              </a:rPr>
              <a:t>CRP, </a:t>
            </a:r>
            <a:r>
              <a:rPr lang="en-US" sz="2800" dirty="0">
                <a:solidFill>
                  <a:schemeClr val="bg1"/>
                </a:solidFill>
              </a:rPr>
              <a:t>procalcitonin, WBC count, and ANC.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1F6C22-3190-4458-8DE4-2502E0BCB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21"/>
          <a:stretch/>
        </p:blipFill>
        <p:spPr>
          <a:xfrm>
            <a:off x="147917" y="226208"/>
            <a:ext cx="8706678" cy="1636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81AEA0-FFD7-40C9-9BDD-14D133B78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550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219200"/>
            <a:ext cx="9182330" cy="4200019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3200" dirty="0" err="1">
                <a:solidFill>
                  <a:schemeClr val="bg1"/>
                </a:solidFill>
              </a:rPr>
              <a:t>Procedure</a:t>
            </a:r>
            <a:endParaRPr lang="fr-CA" sz="3200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Derivation:</a:t>
            </a:r>
          </a:p>
          <a:p>
            <a:pPr lvl="2"/>
            <a:r>
              <a:rPr lang="en-US" sz="2600" dirty="0">
                <a:solidFill>
                  <a:schemeClr val="bg1"/>
                </a:solidFill>
              </a:rPr>
              <a:t>Retrospective analysis of the charts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Validation:</a:t>
            </a:r>
          </a:p>
          <a:p>
            <a:pPr lvl="2"/>
            <a:r>
              <a:rPr lang="en-US" sz="2600" dirty="0">
                <a:solidFill>
                  <a:schemeClr val="bg1"/>
                </a:solidFill>
              </a:rPr>
              <a:t>Retrospective analysis of the charts</a:t>
            </a:r>
            <a:endParaRPr lang="en-CA" sz="30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1F6C22-3190-4458-8DE4-2502E0BCB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21"/>
          <a:stretch/>
        </p:blipFill>
        <p:spPr>
          <a:xfrm>
            <a:off x="147917" y="226208"/>
            <a:ext cx="8706678" cy="1636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81AEA0-FFD7-40C9-9BDD-14D133B78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40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219200"/>
            <a:ext cx="9182330" cy="4200019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Analysis</a:t>
            </a:r>
          </a:p>
          <a:p>
            <a:pPr lvl="1"/>
            <a:r>
              <a:rPr lang="fr-CA" sz="3000" dirty="0" err="1">
                <a:solidFill>
                  <a:schemeClr val="bg1"/>
                </a:solidFill>
              </a:rPr>
              <a:t>Derivation</a:t>
            </a:r>
            <a:endParaRPr lang="fr-CA" sz="3000" dirty="0">
              <a:solidFill>
                <a:schemeClr val="bg1"/>
              </a:solidFill>
            </a:endParaRPr>
          </a:p>
          <a:p>
            <a:pPr lvl="2"/>
            <a:r>
              <a:rPr lang="fr-CA" sz="2800" dirty="0">
                <a:solidFill>
                  <a:schemeClr val="bg1"/>
                </a:solidFill>
              </a:rPr>
              <a:t>ROC </a:t>
            </a:r>
            <a:r>
              <a:rPr lang="fr-CA" sz="2800" dirty="0" err="1">
                <a:solidFill>
                  <a:schemeClr val="bg1"/>
                </a:solidFill>
              </a:rPr>
              <a:t>curve</a:t>
            </a:r>
            <a:r>
              <a:rPr lang="fr-CA" sz="2800" dirty="0">
                <a:solidFill>
                  <a:schemeClr val="bg1"/>
                </a:solidFill>
              </a:rPr>
              <a:t> for all variable</a:t>
            </a:r>
          </a:p>
          <a:p>
            <a:pPr lvl="2"/>
            <a:r>
              <a:rPr lang="fr-CA" sz="2800" dirty="0">
                <a:solidFill>
                  <a:schemeClr val="bg1"/>
                </a:solidFill>
              </a:rPr>
              <a:t>Inclusion for AUC &gt; 0.90</a:t>
            </a:r>
          </a:p>
          <a:p>
            <a:pPr lvl="2"/>
            <a:r>
              <a:rPr lang="fr-CA" sz="3000" dirty="0">
                <a:solidFill>
                  <a:schemeClr val="bg1"/>
                </a:solidFill>
              </a:rPr>
              <a:t>B coefficient in </a:t>
            </a:r>
            <a:r>
              <a:rPr lang="fr-CA" sz="3000" dirty="0" err="1">
                <a:solidFill>
                  <a:schemeClr val="bg1"/>
                </a:solidFill>
              </a:rPr>
              <a:t>logistic</a:t>
            </a:r>
            <a:r>
              <a:rPr lang="fr-CA" sz="3000" dirty="0">
                <a:solidFill>
                  <a:schemeClr val="bg1"/>
                </a:solidFill>
              </a:rPr>
              <a:t> </a:t>
            </a:r>
            <a:r>
              <a:rPr lang="fr-CA" sz="3000" dirty="0" err="1">
                <a:solidFill>
                  <a:schemeClr val="bg1"/>
                </a:solidFill>
              </a:rPr>
              <a:t>regression</a:t>
            </a:r>
            <a:endParaRPr lang="fr-CA" sz="3000" dirty="0">
              <a:solidFill>
                <a:schemeClr val="bg1"/>
              </a:solidFill>
            </a:endParaRPr>
          </a:p>
          <a:p>
            <a:pPr lvl="1"/>
            <a:r>
              <a:rPr lang="fr-CA" sz="3000" dirty="0">
                <a:solidFill>
                  <a:schemeClr val="bg1"/>
                </a:solidFill>
              </a:rPr>
              <a:t>Validation</a:t>
            </a:r>
          </a:p>
          <a:p>
            <a:pPr lvl="2"/>
            <a:r>
              <a:rPr lang="fr-CA" sz="2800" dirty="0" err="1">
                <a:solidFill>
                  <a:schemeClr val="bg1"/>
                </a:solidFill>
              </a:rPr>
              <a:t>Sensitivity</a:t>
            </a:r>
            <a:r>
              <a:rPr lang="fr-CA" sz="2800" dirty="0">
                <a:solidFill>
                  <a:schemeClr val="bg1"/>
                </a:solidFill>
              </a:rPr>
              <a:t>/ </a:t>
            </a:r>
            <a:r>
              <a:rPr lang="fr-CA" sz="2800" dirty="0" err="1">
                <a:solidFill>
                  <a:schemeClr val="bg1"/>
                </a:solidFill>
              </a:rPr>
              <a:t>specificity</a:t>
            </a:r>
            <a:endParaRPr lang="fr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1F6C22-3190-4458-8DE4-2502E0BCB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21"/>
          <a:stretch/>
        </p:blipFill>
        <p:spPr>
          <a:xfrm>
            <a:off x="147917" y="226208"/>
            <a:ext cx="8706678" cy="1636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81AEA0-FFD7-40C9-9BDD-14D133B78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06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A33E3-3D3D-4E68-BCD8-5D407FEB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8" y="39511"/>
            <a:ext cx="8534400" cy="1134534"/>
          </a:xfrm>
        </p:spPr>
        <p:txBody>
          <a:bodyPr/>
          <a:lstStyle/>
          <a:p>
            <a:r>
              <a:rPr lang="fr-CA" u="sng" dirty="0" err="1">
                <a:solidFill>
                  <a:schemeClr val="bg1"/>
                </a:solidFill>
              </a:rPr>
              <a:t>Results</a:t>
            </a:r>
            <a:r>
              <a:rPr lang="fr-CA" u="sng" dirty="0">
                <a:solidFill>
                  <a:schemeClr val="bg1"/>
                </a:solidFill>
              </a:rPr>
              <a:t>…</a:t>
            </a:r>
            <a:r>
              <a:rPr lang="fr-CA" u="sng" dirty="0" err="1">
                <a:solidFill>
                  <a:schemeClr val="bg1"/>
                </a:solidFill>
              </a:rPr>
              <a:t>Derivation</a:t>
            </a:r>
            <a:endParaRPr lang="en-CA" u="sng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01F8DF-E0F6-4026-A199-81795A2328BF}"/>
              </a:ext>
            </a:extLst>
          </p:cNvPr>
          <p:cNvSpPr txBox="1"/>
          <p:nvPr/>
        </p:nvSpPr>
        <p:spPr>
          <a:xfrm>
            <a:off x="2867378" y="1174045"/>
            <a:ext cx="5371983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1509 </a:t>
            </a:r>
            <a:r>
              <a:rPr lang="fr-CA" sz="2800" dirty="0" err="1">
                <a:solidFill>
                  <a:schemeClr val="bg2">
                    <a:lumMod val="50000"/>
                  </a:schemeClr>
                </a:solidFill>
              </a:rPr>
              <a:t>Children</a:t>
            </a:r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A" sz="2800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A" sz="2800" dirty="0" err="1">
                <a:solidFill>
                  <a:schemeClr val="bg2">
                    <a:lumMod val="50000"/>
                  </a:schemeClr>
                </a:solidFill>
              </a:rPr>
              <a:t>pleocytosis</a:t>
            </a:r>
            <a:endParaRPr lang="fr-CA" sz="28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fr-CA" sz="2400" dirty="0">
                <a:solidFill>
                  <a:schemeClr val="bg2">
                    <a:lumMod val="50000"/>
                  </a:schemeClr>
                </a:solidFill>
              </a:rPr>
              <a:t>1341 </a:t>
            </a:r>
            <a:r>
              <a:rPr lang="fr-CA" sz="2400" dirty="0" err="1">
                <a:solidFill>
                  <a:schemeClr val="bg2">
                    <a:lumMod val="50000"/>
                  </a:schemeClr>
                </a:solidFill>
              </a:rPr>
              <a:t>aseptic</a:t>
            </a:r>
            <a:endParaRPr lang="fr-CA" sz="24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2">
                    <a:lumMod val="50000"/>
                  </a:schemeClr>
                </a:solidFill>
              </a:rPr>
              <a:t>	168 </a:t>
            </a:r>
            <a:r>
              <a:rPr lang="fr-CA" sz="2400" dirty="0" err="1">
                <a:solidFill>
                  <a:schemeClr val="bg2">
                    <a:lumMod val="50000"/>
                  </a:schemeClr>
                </a:solidFill>
              </a:rPr>
              <a:t>Bacterial</a:t>
            </a:r>
            <a:endParaRPr lang="en-C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82DA50-E828-4EA7-A113-CD6943C3C806}"/>
              </a:ext>
            </a:extLst>
          </p:cNvPr>
          <p:cNvSpPr txBox="1"/>
          <p:nvPr/>
        </p:nvSpPr>
        <p:spPr>
          <a:xfrm>
            <a:off x="2748845" y="4360517"/>
            <a:ext cx="5371983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1009 </a:t>
            </a:r>
            <a:r>
              <a:rPr lang="fr-CA" sz="2800" dirty="0" err="1">
                <a:solidFill>
                  <a:schemeClr val="bg2">
                    <a:lumMod val="50000"/>
                  </a:schemeClr>
                </a:solidFill>
              </a:rPr>
              <a:t>Children</a:t>
            </a:r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A" sz="2800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A" sz="2800" dirty="0" err="1">
                <a:solidFill>
                  <a:schemeClr val="bg2">
                    <a:lumMod val="50000"/>
                  </a:schemeClr>
                </a:solidFill>
              </a:rPr>
              <a:t>pleocytosis</a:t>
            </a:r>
            <a:endParaRPr lang="fr-CA" sz="28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fr-CA" sz="2400" dirty="0">
                <a:solidFill>
                  <a:schemeClr val="bg2">
                    <a:lumMod val="50000"/>
                  </a:schemeClr>
                </a:solidFill>
              </a:rPr>
              <a:t>917 </a:t>
            </a:r>
            <a:r>
              <a:rPr lang="fr-CA" sz="2400" dirty="0" err="1">
                <a:solidFill>
                  <a:schemeClr val="bg2">
                    <a:lumMod val="50000"/>
                  </a:schemeClr>
                </a:solidFill>
              </a:rPr>
              <a:t>aseptic</a:t>
            </a:r>
            <a:endParaRPr lang="fr-CA" sz="24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2">
                    <a:lumMod val="50000"/>
                  </a:schemeClr>
                </a:solidFill>
              </a:rPr>
              <a:t>	92 </a:t>
            </a:r>
            <a:r>
              <a:rPr lang="fr-CA" sz="2400" dirty="0" err="1">
                <a:solidFill>
                  <a:schemeClr val="bg2">
                    <a:lumMod val="50000"/>
                  </a:schemeClr>
                </a:solidFill>
              </a:rPr>
              <a:t>Bacterial</a:t>
            </a:r>
            <a:endParaRPr lang="en-C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74C1CE-A0B9-45CE-92E7-52BB6D6255A8}"/>
              </a:ext>
            </a:extLst>
          </p:cNvPr>
          <p:cNvSpPr txBox="1"/>
          <p:nvPr/>
        </p:nvSpPr>
        <p:spPr>
          <a:xfrm>
            <a:off x="8120828" y="2857591"/>
            <a:ext cx="1797287" cy="95410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2800" dirty="0" err="1">
                <a:solidFill>
                  <a:schemeClr val="bg2">
                    <a:lumMod val="50000"/>
                  </a:schemeClr>
                </a:solidFill>
              </a:rPr>
              <a:t>Excluded</a:t>
            </a:r>
            <a:endParaRPr lang="fr-CA" sz="28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r-CA" sz="2800" dirty="0">
                <a:solidFill>
                  <a:schemeClr val="bg2">
                    <a:lumMod val="50000"/>
                  </a:schemeClr>
                </a:solidFill>
              </a:rPr>
              <a:t>488</a:t>
            </a:r>
            <a:endParaRPr lang="en-C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9E565E7-6600-42AC-BDF9-F4AD45A40A4B}"/>
              </a:ext>
            </a:extLst>
          </p:cNvPr>
          <p:cNvCxnSpPr>
            <a:stCxn id="5" idx="2"/>
          </p:cNvCxnSpPr>
          <p:nvPr/>
        </p:nvCxnSpPr>
        <p:spPr>
          <a:xfrm flipH="1">
            <a:off x="5553369" y="2497484"/>
            <a:ext cx="1" cy="1863033"/>
          </a:xfrm>
          <a:prstGeom prst="line">
            <a:avLst/>
          </a:prstGeom>
          <a:ln w="38100">
            <a:solidFill>
              <a:schemeClr val="bg2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781004C-39B4-43E8-AAFC-E5114E27ABE0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553369" y="3334645"/>
            <a:ext cx="2567459" cy="0"/>
          </a:xfrm>
          <a:prstGeom prst="line">
            <a:avLst/>
          </a:prstGeom>
          <a:ln w="38100">
            <a:solidFill>
              <a:schemeClr val="bg2">
                <a:lumMod val="5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5144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A33E3-3D3D-4E68-BCD8-5D407FEB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8" y="39511"/>
            <a:ext cx="2600855" cy="1134534"/>
          </a:xfrm>
        </p:spPr>
        <p:txBody>
          <a:bodyPr>
            <a:normAutofit fontScale="90000"/>
          </a:bodyPr>
          <a:lstStyle/>
          <a:p>
            <a:r>
              <a:rPr lang="fr-CA" u="sng" dirty="0" err="1">
                <a:solidFill>
                  <a:schemeClr val="bg1"/>
                </a:solidFill>
              </a:rPr>
              <a:t>Results</a:t>
            </a:r>
            <a:r>
              <a:rPr lang="fr-CA" u="sng" dirty="0">
                <a:solidFill>
                  <a:schemeClr val="bg1"/>
                </a:solidFill>
              </a:rPr>
              <a:t>…</a:t>
            </a:r>
            <a:br>
              <a:rPr lang="fr-CA" u="sng" dirty="0">
                <a:solidFill>
                  <a:schemeClr val="bg1"/>
                </a:solidFill>
              </a:rPr>
            </a:br>
            <a:r>
              <a:rPr lang="fr-CA" u="sng" dirty="0" err="1">
                <a:solidFill>
                  <a:schemeClr val="bg1"/>
                </a:solidFill>
              </a:rPr>
              <a:t>Derivation</a:t>
            </a:r>
            <a:endParaRPr lang="en-CA" u="sng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6FA2DB1-3B94-4033-A35B-68D2EE84E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01" r="52779"/>
          <a:stretch/>
        </p:blipFill>
        <p:spPr>
          <a:xfrm>
            <a:off x="3264585" y="39511"/>
            <a:ext cx="6466437" cy="656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62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6C40539-E135-453D-86B1-6D2FDA2496C6}"/>
              </a:ext>
            </a:extLst>
          </p:cNvPr>
          <p:cNvSpPr txBox="1"/>
          <p:nvPr/>
        </p:nvSpPr>
        <p:spPr>
          <a:xfrm>
            <a:off x="293698" y="146493"/>
            <a:ext cx="1980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dirty="0" err="1">
                <a:solidFill>
                  <a:schemeClr val="accent1"/>
                </a:solidFill>
              </a:rPr>
              <a:t>Results</a:t>
            </a:r>
            <a:endParaRPr lang="fr-CA" sz="4400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C4AEE0-45D3-49AA-BE3B-11F709DDCA2F}"/>
              </a:ext>
            </a:extLst>
          </p:cNvPr>
          <p:cNvSpPr txBox="1"/>
          <p:nvPr/>
        </p:nvSpPr>
        <p:spPr>
          <a:xfrm>
            <a:off x="132185" y="1322334"/>
            <a:ext cx="34996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>
                <a:solidFill>
                  <a:schemeClr val="bg1"/>
                </a:solidFill>
              </a:rPr>
              <a:t>RCT</a:t>
            </a:r>
          </a:p>
          <a:p>
            <a:r>
              <a:rPr lang="en-CA" sz="2800" dirty="0">
                <a:solidFill>
                  <a:schemeClr val="bg1"/>
                </a:solidFill>
              </a:rPr>
              <a:t>28 450 children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Pain 		4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Fever	9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Safety	9 studies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E5AA14-4D3E-4309-8CFA-FAAD48711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374" y="0"/>
            <a:ext cx="7937626" cy="68462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5A8174-8259-4102-937E-926C9097D5E0}"/>
              </a:ext>
            </a:extLst>
          </p:cNvPr>
          <p:cNvSpPr txBox="1"/>
          <p:nvPr/>
        </p:nvSpPr>
        <p:spPr>
          <a:xfrm>
            <a:off x="169334" y="3790396"/>
            <a:ext cx="34996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u="sng" dirty="0">
                <a:solidFill>
                  <a:schemeClr val="bg1"/>
                </a:solidFill>
              </a:rPr>
              <a:t>Non-RCT</a:t>
            </a:r>
          </a:p>
          <a:p>
            <a:r>
              <a:rPr lang="en-CA" sz="2800" dirty="0">
                <a:solidFill>
                  <a:schemeClr val="bg1"/>
                </a:solidFill>
              </a:rPr>
              <a:t>212 688 children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Pain 		0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Fever	2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bg1"/>
                </a:solidFill>
              </a:rPr>
              <a:t>Safety	8 studies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B3F4DE3-A6DF-401D-8372-721865143D2E}"/>
              </a:ext>
            </a:extLst>
          </p:cNvPr>
          <p:cNvSpPr/>
          <p:nvPr/>
        </p:nvSpPr>
        <p:spPr>
          <a:xfrm>
            <a:off x="6999111" y="1207402"/>
            <a:ext cx="2280356" cy="63217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89E5468-B835-4C7F-A344-0BE8EC39D54E}"/>
              </a:ext>
            </a:extLst>
          </p:cNvPr>
          <p:cNvSpPr/>
          <p:nvPr/>
        </p:nvSpPr>
        <p:spPr>
          <a:xfrm>
            <a:off x="8438444" y="5721076"/>
            <a:ext cx="3753556" cy="113692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78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" grpId="0" animBg="1"/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A33E3-3D3D-4E68-BCD8-5D407FEB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8" y="39511"/>
            <a:ext cx="8534400" cy="1134534"/>
          </a:xfrm>
        </p:spPr>
        <p:txBody>
          <a:bodyPr>
            <a:normAutofit fontScale="90000"/>
          </a:bodyPr>
          <a:lstStyle/>
          <a:p>
            <a:r>
              <a:rPr lang="fr-CA" u="sng" dirty="0" err="1">
                <a:solidFill>
                  <a:schemeClr val="bg1"/>
                </a:solidFill>
              </a:rPr>
              <a:t>Results</a:t>
            </a:r>
            <a:br>
              <a:rPr lang="fr-CA" u="sng" dirty="0">
                <a:solidFill>
                  <a:schemeClr val="bg1"/>
                </a:solidFill>
              </a:rPr>
            </a:br>
            <a:r>
              <a:rPr lang="fr-CA" u="sng" dirty="0">
                <a:solidFill>
                  <a:schemeClr val="bg1"/>
                </a:solidFill>
              </a:rPr>
              <a:t>Validation</a:t>
            </a:r>
            <a:endParaRPr lang="en-CA" u="sng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6FA2DB1-3B94-4033-A35B-68D2EE84E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44" t="28848" r="1329" b="453"/>
          <a:stretch/>
        </p:blipFill>
        <p:spPr>
          <a:xfrm>
            <a:off x="2967091" y="309519"/>
            <a:ext cx="6257818" cy="65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53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A33E3-3D3D-4E68-BCD8-5D407FEB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8" y="39511"/>
            <a:ext cx="8534400" cy="1134534"/>
          </a:xfrm>
        </p:spPr>
        <p:txBody>
          <a:bodyPr/>
          <a:lstStyle/>
          <a:p>
            <a:r>
              <a:rPr lang="fr-CA" u="sng" dirty="0" err="1">
                <a:solidFill>
                  <a:schemeClr val="bg1"/>
                </a:solidFill>
              </a:rPr>
              <a:t>Results</a:t>
            </a:r>
            <a:r>
              <a:rPr lang="fr-CA" u="sng" dirty="0">
                <a:solidFill>
                  <a:schemeClr val="bg1"/>
                </a:solidFill>
              </a:rPr>
              <a:t> </a:t>
            </a:r>
            <a:r>
              <a:rPr lang="fr-CA" u="sng" dirty="0" err="1">
                <a:solidFill>
                  <a:schemeClr val="bg1"/>
                </a:solidFill>
              </a:rPr>
              <a:t>biomarkers</a:t>
            </a:r>
            <a:r>
              <a:rPr lang="fr-CA" u="sng" dirty="0">
                <a:solidFill>
                  <a:schemeClr val="bg1"/>
                </a:solidFill>
              </a:rPr>
              <a:t> </a:t>
            </a:r>
            <a:endParaRPr lang="en-CA" u="sng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DE364D-CB51-46B0-B84E-9FE7F9B7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933"/>
            <a:ext cx="11282557" cy="19986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39F95B-AF97-427F-A997-C19247A47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" y="3652445"/>
            <a:ext cx="10016323" cy="22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4CE5BCD-1E32-4D39-A4B2-4FC8AAADB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" y="406400"/>
            <a:ext cx="9399491" cy="540737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F595867-526E-498D-99E6-BA26109317A0}"/>
              </a:ext>
            </a:extLst>
          </p:cNvPr>
          <p:cNvSpPr txBox="1"/>
          <p:nvPr/>
        </p:nvSpPr>
        <p:spPr>
          <a:xfrm>
            <a:off x="4888088" y="316089"/>
            <a:ext cx="328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u="sng" dirty="0">
                <a:solidFill>
                  <a:schemeClr val="bg2">
                    <a:lumMod val="50000"/>
                  </a:schemeClr>
                </a:solidFill>
              </a:rPr>
              <a:t>Validation MSE &gt;0</a:t>
            </a:r>
          </a:p>
          <a:p>
            <a:r>
              <a:rPr lang="fr-CA" sz="2400" dirty="0" err="1">
                <a:solidFill>
                  <a:schemeClr val="bg2">
                    <a:lumMod val="50000"/>
                  </a:schemeClr>
                </a:solidFill>
              </a:rPr>
              <a:t>Sensitivity</a:t>
            </a:r>
            <a:r>
              <a:rPr lang="fr-CA" sz="2400" dirty="0">
                <a:solidFill>
                  <a:schemeClr val="bg2">
                    <a:lumMod val="50000"/>
                  </a:schemeClr>
                </a:solidFill>
              </a:rPr>
              <a:t>	100%</a:t>
            </a:r>
          </a:p>
          <a:p>
            <a:r>
              <a:rPr lang="fr-CA" sz="2400" dirty="0" err="1">
                <a:solidFill>
                  <a:schemeClr val="bg2">
                    <a:lumMod val="50000"/>
                  </a:schemeClr>
                </a:solidFill>
              </a:rPr>
              <a:t>Specificity</a:t>
            </a:r>
            <a:r>
              <a:rPr lang="fr-CA" sz="2400" dirty="0">
                <a:solidFill>
                  <a:schemeClr val="bg2">
                    <a:lumMod val="50000"/>
                  </a:schemeClr>
                </a:solidFill>
              </a:rPr>
              <a:t> 	77%</a:t>
            </a:r>
            <a:endParaRPr lang="en-CA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2178757"/>
            <a:ext cx="10249358" cy="3240462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en-CA" sz="3200" dirty="0">
                <a:solidFill>
                  <a:schemeClr val="bg1"/>
                </a:solidFill>
              </a:rPr>
              <a:t>Why a 7 points score if the threshold is 1?</a:t>
            </a:r>
          </a:p>
          <a:p>
            <a:r>
              <a:rPr lang="en-CA" sz="3200" dirty="0">
                <a:solidFill>
                  <a:schemeClr val="bg1"/>
                </a:solidFill>
              </a:rPr>
              <a:t>Retrospective evaluation of all charts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2A52AA-8AEE-4432-952C-857BBA57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21"/>
          <a:stretch/>
        </p:blipFill>
        <p:spPr>
          <a:xfrm>
            <a:off x="147917" y="226208"/>
            <a:ext cx="8706678" cy="1636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F2A73A-5F7E-40D6-9393-30ACBE42E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032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862667"/>
            <a:ext cx="9182330" cy="3556552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Conclusions</a:t>
            </a:r>
          </a:p>
          <a:p>
            <a:r>
              <a:rPr lang="en-CA" sz="3200" dirty="0">
                <a:solidFill>
                  <a:schemeClr val="bg1"/>
                </a:solidFill>
              </a:rPr>
              <a:t>Higher risk of bacterial meningitis for: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Procalcitonin &gt; 1.20 ng/mL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CRP &gt; 40 mg/L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CSF neutrophile &gt; 1000/</a:t>
            </a:r>
            <a:r>
              <a:rPr lang="en-CA" sz="30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CA" sz="3000" dirty="0">
                <a:solidFill>
                  <a:schemeClr val="bg1"/>
                </a:solidFill>
              </a:rPr>
              <a:t>L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CSF protein &gt; 80 mg/dL</a:t>
            </a:r>
          </a:p>
          <a:p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DE0C0D-3AF2-498A-8D4E-FCE076D99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21"/>
          <a:stretch/>
        </p:blipFill>
        <p:spPr>
          <a:xfrm>
            <a:off x="147917" y="226208"/>
            <a:ext cx="8706678" cy="16364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2BA578-F401-4ED8-914D-0FA64E3CD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7" y="6606392"/>
            <a:ext cx="3458817" cy="1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86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6" y="396607"/>
            <a:ext cx="10726679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#7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Is this meningitis bacterial?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8534400" cy="415035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3 year old child </a:t>
            </a:r>
          </a:p>
          <a:p>
            <a:r>
              <a:rPr lang="en-CA" sz="3200" dirty="0">
                <a:solidFill>
                  <a:schemeClr val="bg1"/>
                </a:solidFill>
              </a:rPr>
              <a:t>Fever, vomiting, stiff neck for 8 hours</a:t>
            </a:r>
          </a:p>
          <a:p>
            <a:r>
              <a:rPr lang="en-CA" sz="3200" dirty="0">
                <a:solidFill>
                  <a:schemeClr val="bg1"/>
                </a:solidFill>
              </a:rPr>
              <a:t>Lumbar puncture: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120 WBC/mL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Protein and glucose normal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Gram stain -</a:t>
            </a:r>
            <a:endParaRPr lang="en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909524-BAE5-4D56-A782-5C3E19D6EC69}"/>
              </a:ext>
            </a:extLst>
          </p:cNvPr>
          <p:cNvSpPr txBox="1"/>
          <p:nvPr/>
        </p:nvSpPr>
        <p:spPr>
          <a:xfrm rot="20723896">
            <a:off x="4176966" y="3136612"/>
            <a:ext cx="7409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 err="1">
                <a:solidFill>
                  <a:srgbClr val="C00000"/>
                </a:solidFill>
              </a:rPr>
              <a:t>We</a:t>
            </a:r>
            <a:r>
              <a:rPr lang="fr-CA" sz="3200" dirty="0">
                <a:solidFill>
                  <a:srgbClr val="C00000"/>
                </a:solidFill>
              </a:rPr>
              <a:t> </a:t>
            </a:r>
            <a:r>
              <a:rPr lang="fr-CA" sz="3200" dirty="0" err="1">
                <a:solidFill>
                  <a:srgbClr val="C00000"/>
                </a:solidFill>
              </a:rPr>
              <a:t>need</a:t>
            </a:r>
            <a:r>
              <a:rPr lang="fr-CA" sz="3200" dirty="0">
                <a:solidFill>
                  <a:srgbClr val="C00000"/>
                </a:solidFill>
              </a:rPr>
              <a:t> the CRP and </a:t>
            </a:r>
            <a:r>
              <a:rPr lang="fr-CA" sz="3200" dirty="0" err="1">
                <a:solidFill>
                  <a:srgbClr val="C00000"/>
                </a:solidFill>
              </a:rPr>
              <a:t>procalcitonin</a:t>
            </a:r>
            <a:endParaRPr lang="en-CA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6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#8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7285"/>
            <a:ext cx="8534400" cy="2620880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15 year old girl with abdominal pain</a:t>
            </a:r>
          </a:p>
          <a:p>
            <a:r>
              <a:rPr lang="en-CA" sz="3200" dirty="0">
                <a:solidFill>
                  <a:schemeClr val="bg1"/>
                </a:solidFill>
              </a:rPr>
              <a:t>Uncomplicated appendicitis</a:t>
            </a:r>
          </a:p>
          <a:p>
            <a:endParaRPr lang="en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0910A4-33FA-4C67-A306-1EA00344C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621" y="396607"/>
            <a:ext cx="4011554" cy="30124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F37295-EEEB-4889-A7E5-569FB5346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222" y="3409029"/>
            <a:ext cx="4951359" cy="32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#8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GIRL with appendicitis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u="sng" dirty="0">
                <a:solidFill>
                  <a:schemeClr val="bg1"/>
                </a:solidFill>
              </a:rPr>
              <a:t>Can this girl avoid surgery?</a:t>
            </a:r>
          </a:p>
          <a:p>
            <a:r>
              <a:rPr lang="en-CA" sz="3200" dirty="0">
                <a:solidFill>
                  <a:schemeClr val="bg1"/>
                </a:solidFill>
              </a:rPr>
              <a:t>1. No she needs it ASAP</a:t>
            </a:r>
          </a:p>
          <a:p>
            <a:r>
              <a:rPr lang="en-CA" sz="3200" dirty="0">
                <a:solidFill>
                  <a:schemeClr val="bg1"/>
                </a:solidFill>
              </a:rPr>
              <a:t>2. Yes she can have antibiotics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sz="3200" dirty="0">
                <a:solidFill>
                  <a:schemeClr val="bg1"/>
                </a:solidFill>
              </a:rPr>
              <a:t>instead</a:t>
            </a:r>
          </a:p>
        </p:txBody>
      </p:sp>
    </p:spTree>
    <p:extLst>
      <p:ext uri="{BB962C8B-B14F-4D97-AF65-F5344CB8AC3E}">
        <p14:creationId xmlns:p14="http://schemas.microsoft.com/office/powerpoint/2010/main" val="39440500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334C3C-6E53-49C7-8157-F429417BB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11500" dirty="0"/>
              <a:t>Last </a:t>
            </a:r>
            <a:r>
              <a:rPr lang="fr-CA" sz="11500" dirty="0" err="1"/>
              <a:t>year</a:t>
            </a:r>
            <a:endParaRPr lang="en-CA" sz="11500" dirty="0"/>
          </a:p>
        </p:txBody>
      </p:sp>
    </p:spTree>
    <p:extLst>
      <p:ext uri="{BB962C8B-B14F-4D97-AF65-F5344CB8AC3E}">
        <p14:creationId xmlns:p14="http://schemas.microsoft.com/office/powerpoint/2010/main" val="31326449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5625" y="2800964"/>
            <a:ext cx="9862886" cy="2639762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Non-operative management of appendicitis is a reasonable approach but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8% risk of immediate need of surgery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20% risk of appendicitis </a:t>
            </a:r>
            <a:r>
              <a:rPr lang="en-CA" sz="2600" dirty="0" err="1">
                <a:solidFill>
                  <a:schemeClr val="bg1"/>
                </a:solidFill>
              </a:rPr>
              <a:t>reccurence</a:t>
            </a:r>
            <a:r>
              <a:rPr lang="en-CA" sz="2600" dirty="0">
                <a:solidFill>
                  <a:schemeClr val="bg1"/>
                </a:solidFill>
              </a:rPr>
              <a:t> at 1 year. </a:t>
            </a:r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366BAF-24C2-4A5C-9A54-40475CC13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35" y="331716"/>
            <a:ext cx="9862886" cy="22072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8CFE6EE-17FA-44D4-9DAD-210B2072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7" y="6493622"/>
            <a:ext cx="5222971" cy="2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55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6C40539-E135-453D-86B1-6D2FDA2496C6}"/>
              </a:ext>
            </a:extLst>
          </p:cNvPr>
          <p:cNvSpPr txBox="1"/>
          <p:nvPr/>
        </p:nvSpPr>
        <p:spPr>
          <a:xfrm>
            <a:off x="1106188" y="125760"/>
            <a:ext cx="58096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u="sng" dirty="0">
                <a:solidFill>
                  <a:schemeClr val="accent1"/>
                </a:solidFill>
              </a:rPr>
              <a:t>Results. </a:t>
            </a:r>
            <a:r>
              <a:rPr lang="en-CA" sz="3600" u="sng" dirty="0">
                <a:solidFill>
                  <a:schemeClr val="bg1"/>
                </a:solidFill>
              </a:rPr>
              <a:t>Fever at 4 hours</a:t>
            </a:r>
            <a:endParaRPr lang="en-CA" sz="4400" u="sng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C24CDB-775E-4B89-91D1-3B42AF947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915"/>
            <a:ext cx="11873753" cy="2697407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1C340CB-5923-47B3-BAB9-63B49F8E9D79}"/>
              </a:ext>
            </a:extLst>
          </p:cNvPr>
          <p:cNvSpPr/>
          <p:nvPr/>
        </p:nvSpPr>
        <p:spPr>
          <a:xfrm>
            <a:off x="9109948" y="3003122"/>
            <a:ext cx="1762699" cy="385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50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872" y="2718924"/>
            <a:ext cx="10876525" cy="353094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Determine the </a:t>
            </a:r>
            <a:r>
              <a:rPr lang="en-US" sz="2800" b="1" dirty="0">
                <a:solidFill>
                  <a:schemeClr val="bg1"/>
                </a:solidFill>
              </a:rPr>
              <a:t>success rate </a:t>
            </a:r>
            <a:r>
              <a:rPr lang="en-US" sz="2800" dirty="0">
                <a:solidFill>
                  <a:schemeClr val="bg1"/>
                </a:solidFill>
              </a:rPr>
              <a:t>of </a:t>
            </a:r>
            <a:r>
              <a:rPr lang="en-US" sz="2800" b="1" dirty="0">
                <a:solidFill>
                  <a:schemeClr val="bg1"/>
                </a:solidFill>
              </a:rPr>
              <a:t>nonoperative</a:t>
            </a:r>
            <a:r>
              <a:rPr lang="en-US" sz="2800" dirty="0">
                <a:solidFill>
                  <a:schemeClr val="bg1"/>
                </a:solidFill>
              </a:rPr>
              <a:t> management and compare differences in </a:t>
            </a:r>
            <a:r>
              <a:rPr lang="en-US" sz="2800" b="1" dirty="0">
                <a:solidFill>
                  <a:schemeClr val="bg1"/>
                </a:solidFill>
              </a:rPr>
              <a:t>disability days</a:t>
            </a:r>
            <a:r>
              <a:rPr lang="en-US" sz="2800" dirty="0">
                <a:solidFill>
                  <a:schemeClr val="bg1"/>
                </a:solidFill>
              </a:rPr>
              <a:t>, health-related QOL, medical/surgical complications, and satisfaction between </a:t>
            </a:r>
            <a:r>
              <a:rPr lang="en-US" sz="2800" b="1" dirty="0">
                <a:solidFill>
                  <a:schemeClr val="bg1"/>
                </a:solidFill>
              </a:rPr>
              <a:t>nonoperative management and surgery </a:t>
            </a:r>
            <a:r>
              <a:rPr lang="en-US" sz="2800" dirty="0">
                <a:solidFill>
                  <a:schemeClr val="bg1"/>
                </a:solidFill>
              </a:rPr>
              <a:t>in children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4E13AB-6156-4CD2-A767-C80B6C1D3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72205A-7F9F-4740-87CE-8B54DB670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59" y="215164"/>
            <a:ext cx="8865704" cy="229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0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806222"/>
            <a:ext cx="9862886" cy="42358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Multi-centre</a:t>
            </a:r>
            <a:r>
              <a:rPr lang="fr-CA" sz="2800" dirty="0">
                <a:solidFill>
                  <a:schemeClr val="bg1"/>
                </a:solidFill>
              </a:rPr>
              <a:t> prospective non-</a:t>
            </a:r>
            <a:r>
              <a:rPr lang="fr-CA" sz="2800" dirty="0" err="1">
                <a:solidFill>
                  <a:schemeClr val="bg1"/>
                </a:solidFill>
              </a:rPr>
              <a:t>randomized</a:t>
            </a:r>
            <a:r>
              <a:rPr lang="fr-CA" sz="2800" dirty="0">
                <a:solidFill>
                  <a:schemeClr val="bg1"/>
                </a:solidFill>
              </a:rPr>
              <a:t> trial</a:t>
            </a:r>
          </a:p>
          <a:p>
            <a:r>
              <a:rPr lang="fr-CA" sz="2800" dirty="0">
                <a:solidFill>
                  <a:schemeClr val="bg1"/>
                </a:solidFill>
              </a:rPr>
              <a:t>10 </a:t>
            </a:r>
            <a:r>
              <a:rPr lang="fr-CA" sz="2800" dirty="0" err="1">
                <a:solidFill>
                  <a:schemeClr val="bg1"/>
                </a:solidFill>
              </a:rPr>
              <a:t>pediatric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Hospitals</a:t>
            </a:r>
            <a:r>
              <a:rPr lang="fr-CA" sz="2800" dirty="0">
                <a:solidFill>
                  <a:schemeClr val="bg1"/>
                </a:solidFill>
              </a:rPr>
              <a:t> in the </a:t>
            </a:r>
            <a:r>
              <a:rPr lang="fr-CA" sz="2800" dirty="0" err="1">
                <a:solidFill>
                  <a:schemeClr val="bg1"/>
                </a:solidFill>
              </a:rPr>
              <a:t>MidWest</a:t>
            </a:r>
            <a:endParaRPr lang="fr-CA" sz="2800" dirty="0">
              <a:solidFill>
                <a:schemeClr val="bg1"/>
              </a:solidFill>
            </a:endParaRPr>
          </a:p>
          <a:p>
            <a:r>
              <a:rPr lang="fr-CA" sz="2800" dirty="0">
                <a:solidFill>
                  <a:schemeClr val="bg1"/>
                </a:solidFill>
              </a:rPr>
              <a:t>2015-2018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18E309-C61E-4926-9BAF-9F9FAB27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BAA855-7F52-4D51-BDEE-8E4EC8508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93"/>
          <a:stretch/>
        </p:blipFill>
        <p:spPr>
          <a:xfrm>
            <a:off x="127859" y="215165"/>
            <a:ext cx="8865704" cy="13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816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806222"/>
            <a:ext cx="9862886" cy="42358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Multidisciplinary</a:t>
            </a:r>
            <a:r>
              <a:rPr lang="fr-CA" sz="2800" dirty="0">
                <a:solidFill>
                  <a:schemeClr val="bg1"/>
                </a:solidFill>
              </a:rPr>
              <a:t> Group </a:t>
            </a:r>
            <a:r>
              <a:rPr lang="fr-CA" sz="2800" dirty="0" err="1">
                <a:solidFill>
                  <a:schemeClr val="bg1"/>
                </a:solidFill>
              </a:rPr>
              <a:t>Involvement</a:t>
            </a:r>
            <a:endParaRPr lang="fr-CA" sz="2800" dirty="0">
              <a:solidFill>
                <a:schemeClr val="bg1"/>
              </a:solidFill>
            </a:endParaRP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Patients, </a:t>
            </a:r>
            <a:r>
              <a:rPr lang="fr-CA" sz="2600" dirty="0" err="1">
                <a:solidFill>
                  <a:schemeClr val="bg1"/>
                </a:solidFill>
              </a:rPr>
              <a:t>families</a:t>
            </a:r>
            <a:r>
              <a:rPr lang="fr-CA" sz="2600" dirty="0">
                <a:solidFill>
                  <a:schemeClr val="bg1"/>
                </a:solidFill>
              </a:rPr>
              <a:t>, 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Surgeons, ED physicians, pediatricians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Nurses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Prayer, educator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18E309-C61E-4926-9BAF-9F9FAB27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BAA855-7F52-4D51-BDEE-8E4EC8508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93"/>
          <a:stretch/>
        </p:blipFill>
        <p:spPr>
          <a:xfrm>
            <a:off x="127859" y="215165"/>
            <a:ext cx="8865704" cy="13088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693D4D-14CD-455B-9354-E1A7D7E8909F}"/>
              </a:ext>
            </a:extLst>
          </p:cNvPr>
          <p:cNvSpPr txBox="1"/>
          <p:nvPr/>
        </p:nvSpPr>
        <p:spPr>
          <a:xfrm>
            <a:off x="378497" y="3093692"/>
            <a:ext cx="10110661" cy="1938992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C00000"/>
                </a:solidFill>
              </a:rPr>
              <a:t>Strong feeling </a:t>
            </a:r>
            <a:r>
              <a:rPr lang="fr-CA" sz="4000" dirty="0" err="1">
                <a:solidFill>
                  <a:srgbClr val="C00000"/>
                </a:solidFill>
              </a:rPr>
              <a:t>related</a:t>
            </a:r>
            <a:r>
              <a:rPr lang="fr-CA" sz="4000" dirty="0">
                <a:solidFill>
                  <a:srgbClr val="C00000"/>
                </a:solidFill>
              </a:rPr>
              <a:t> to operating or not</a:t>
            </a:r>
          </a:p>
          <a:p>
            <a:pPr algn="ctr"/>
            <a:r>
              <a:rPr lang="fr-CA" sz="4000" dirty="0">
                <a:solidFill>
                  <a:srgbClr val="C00000"/>
                </a:solidFill>
              </a:rPr>
              <a:t>NO RCT</a:t>
            </a:r>
            <a:endParaRPr lang="en-CA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308836"/>
            <a:ext cx="10764900" cy="473321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3200" dirty="0">
                <a:solidFill>
                  <a:schemeClr val="bg1"/>
                </a:solidFill>
              </a:rPr>
              <a:t>Participants inclusion: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7-17 years old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Radiologically confirmed uncomplicated appendicitis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WBC 5-18 000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Less than 48 hours of symptoms</a:t>
            </a:r>
          </a:p>
          <a:p>
            <a:pPr marL="0" indent="0">
              <a:buNone/>
            </a:pP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B97C2F-A9A4-43B4-A8C5-F4596C412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08C36B-54D7-4D03-A4F9-9341BD92C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93"/>
          <a:stretch/>
        </p:blipFill>
        <p:spPr>
          <a:xfrm>
            <a:off x="82703" y="0"/>
            <a:ext cx="8865704" cy="13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29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1873956"/>
            <a:ext cx="11023282" cy="416809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400" dirty="0" err="1">
                <a:solidFill>
                  <a:schemeClr val="bg1"/>
                </a:solidFill>
              </a:rPr>
              <a:t>Surgery</a:t>
            </a:r>
            <a:r>
              <a:rPr lang="fr-CA" sz="24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fr-CA" sz="2400" dirty="0" err="1">
                <a:solidFill>
                  <a:schemeClr val="bg1"/>
                </a:solidFill>
              </a:rPr>
              <a:t>Antibiotics</a:t>
            </a:r>
            <a:r>
              <a:rPr lang="fr-CA" sz="2400" dirty="0">
                <a:solidFill>
                  <a:schemeClr val="bg1"/>
                </a:solidFill>
              </a:rPr>
              <a:t> (</a:t>
            </a:r>
            <a:r>
              <a:rPr lang="fr-CA" sz="2400" dirty="0" err="1">
                <a:solidFill>
                  <a:schemeClr val="bg1"/>
                </a:solidFill>
              </a:rPr>
              <a:t>Pip-Tazo</a:t>
            </a:r>
            <a:r>
              <a:rPr lang="fr-CA" sz="24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fr-CA" sz="2400" dirty="0" err="1">
                <a:solidFill>
                  <a:schemeClr val="bg1"/>
                </a:solidFill>
              </a:rPr>
              <a:t>Laparoscopic</a:t>
            </a:r>
            <a:r>
              <a:rPr lang="fr-CA" sz="2400" dirty="0">
                <a:solidFill>
                  <a:schemeClr val="bg1"/>
                </a:solidFill>
              </a:rPr>
              <a:t> intervention in </a:t>
            </a:r>
            <a:r>
              <a:rPr lang="fr-CA" sz="2400" dirty="0" err="1">
                <a:solidFill>
                  <a:schemeClr val="bg1"/>
                </a:solidFill>
              </a:rPr>
              <a:t>less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than</a:t>
            </a:r>
            <a:r>
              <a:rPr lang="fr-CA" sz="2400" dirty="0">
                <a:solidFill>
                  <a:schemeClr val="bg1"/>
                </a:solidFill>
              </a:rPr>
              <a:t> 12 </a:t>
            </a:r>
            <a:r>
              <a:rPr lang="fr-CA" sz="2400" dirty="0" err="1">
                <a:solidFill>
                  <a:schemeClr val="bg1"/>
                </a:solidFill>
              </a:rPr>
              <a:t>hours</a:t>
            </a:r>
            <a:endParaRPr lang="en-CA" sz="2400" dirty="0">
              <a:solidFill>
                <a:schemeClr val="bg1"/>
              </a:solidFill>
            </a:endParaRPr>
          </a:p>
          <a:p>
            <a:r>
              <a:rPr lang="en-CA" sz="2400" dirty="0">
                <a:solidFill>
                  <a:schemeClr val="bg1"/>
                </a:solidFill>
              </a:rPr>
              <a:t>No surgery:</a:t>
            </a:r>
          </a:p>
          <a:p>
            <a:pPr lvl="1"/>
            <a:r>
              <a:rPr lang="fr-CA" sz="2400" dirty="0" err="1">
                <a:solidFill>
                  <a:schemeClr val="bg1"/>
                </a:solidFill>
              </a:rPr>
              <a:t>Antibiotics</a:t>
            </a:r>
            <a:r>
              <a:rPr lang="fr-CA" sz="2400" dirty="0">
                <a:solidFill>
                  <a:schemeClr val="bg1"/>
                </a:solidFill>
              </a:rPr>
              <a:t> (</a:t>
            </a:r>
            <a:r>
              <a:rPr lang="fr-CA" sz="2400" dirty="0" err="1">
                <a:solidFill>
                  <a:schemeClr val="bg1"/>
                </a:solidFill>
              </a:rPr>
              <a:t>Pip-Tazo</a:t>
            </a:r>
            <a:r>
              <a:rPr lang="fr-CA" sz="2400" dirty="0">
                <a:solidFill>
                  <a:schemeClr val="bg1"/>
                </a:solidFill>
              </a:rPr>
              <a:t>) for at least 24h </a:t>
            </a:r>
            <a:r>
              <a:rPr lang="fr-CA" sz="2400" dirty="0" err="1">
                <a:solidFill>
                  <a:schemeClr val="bg1"/>
                </a:solidFill>
              </a:rPr>
              <a:t>than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Clavulin</a:t>
            </a:r>
            <a:r>
              <a:rPr lang="fr-CA" sz="2400" dirty="0">
                <a:solidFill>
                  <a:schemeClr val="bg1"/>
                </a:solidFill>
              </a:rPr>
              <a:t> for total 7 </a:t>
            </a:r>
            <a:r>
              <a:rPr lang="fr-CA" sz="2400" dirty="0" err="1">
                <a:solidFill>
                  <a:schemeClr val="bg1"/>
                </a:solidFill>
              </a:rPr>
              <a:t>days</a:t>
            </a:r>
            <a:endParaRPr lang="fr-CA" sz="2400" dirty="0">
              <a:solidFill>
                <a:schemeClr val="bg1"/>
              </a:solidFill>
            </a:endParaRPr>
          </a:p>
          <a:p>
            <a:pPr lvl="1"/>
            <a:r>
              <a:rPr lang="fr-CA" sz="2400" dirty="0">
                <a:solidFill>
                  <a:schemeClr val="bg1"/>
                </a:solidFill>
              </a:rPr>
              <a:t>Diet </a:t>
            </a:r>
            <a:r>
              <a:rPr lang="fr-CA" sz="2400" dirty="0" err="1">
                <a:solidFill>
                  <a:schemeClr val="bg1"/>
                </a:solidFill>
              </a:rPr>
              <a:t>when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improved</a:t>
            </a:r>
            <a:endParaRPr lang="fr-CA" sz="26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A985E8-57FE-4E9C-A370-4648727CB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A679D1-CE88-44C0-8900-5FEB298AF0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993"/>
          <a:stretch/>
        </p:blipFill>
        <p:spPr>
          <a:xfrm>
            <a:off x="127859" y="215165"/>
            <a:ext cx="8865704" cy="13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7856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030CF3B-5F14-494A-9284-0BC433BBA64A}"/>
              </a:ext>
            </a:extLst>
          </p:cNvPr>
          <p:cNvSpPr txBox="1"/>
          <p:nvPr/>
        </p:nvSpPr>
        <p:spPr>
          <a:xfrm rot="20958714">
            <a:off x="1558179" y="2368441"/>
            <a:ext cx="802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 err="1">
                <a:solidFill>
                  <a:srgbClr val="C00000"/>
                </a:solidFill>
              </a:rPr>
              <a:t>Shared</a:t>
            </a:r>
            <a:r>
              <a:rPr lang="fr-CA" sz="3200" dirty="0">
                <a:solidFill>
                  <a:srgbClr val="C00000"/>
                </a:solidFill>
              </a:rPr>
              <a:t> </a:t>
            </a:r>
            <a:r>
              <a:rPr lang="fr-CA" sz="3200" dirty="0" err="1">
                <a:solidFill>
                  <a:srgbClr val="C00000"/>
                </a:solidFill>
              </a:rPr>
              <a:t>decision</a:t>
            </a:r>
            <a:r>
              <a:rPr lang="fr-CA" sz="3200" dirty="0">
                <a:solidFill>
                  <a:srgbClr val="C00000"/>
                </a:solidFill>
              </a:rPr>
              <a:t> </a:t>
            </a:r>
            <a:r>
              <a:rPr lang="fr-CA" sz="3200" dirty="0" err="1">
                <a:solidFill>
                  <a:srgbClr val="C00000"/>
                </a:solidFill>
              </a:rPr>
              <a:t>making</a:t>
            </a:r>
            <a:r>
              <a:rPr lang="fr-CA" sz="3200" dirty="0">
                <a:solidFill>
                  <a:srgbClr val="C00000"/>
                </a:solidFill>
              </a:rPr>
              <a:t> </a:t>
            </a:r>
            <a:r>
              <a:rPr lang="fr-CA" sz="3200" dirty="0" err="1">
                <a:solidFill>
                  <a:srgbClr val="C00000"/>
                </a:solidFill>
              </a:rPr>
              <a:t>with</a:t>
            </a:r>
            <a:r>
              <a:rPr lang="fr-CA" sz="3200" dirty="0">
                <a:solidFill>
                  <a:srgbClr val="C00000"/>
                </a:solidFill>
              </a:rPr>
              <a:t> the </a:t>
            </a:r>
            <a:r>
              <a:rPr lang="fr-CA" sz="3200" dirty="0" err="1">
                <a:solidFill>
                  <a:srgbClr val="C00000"/>
                </a:solidFill>
              </a:rPr>
              <a:t>familly</a:t>
            </a:r>
            <a:endParaRPr lang="en-CA" sz="3200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EE19CD-6FC5-448B-9AEC-21E482270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27" b="17591"/>
          <a:stretch/>
        </p:blipFill>
        <p:spPr>
          <a:xfrm>
            <a:off x="1766711" y="74068"/>
            <a:ext cx="7236178" cy="67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1456267"/>
            <a:ext cx="10413681" cy="458578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400" dirty="0" err="1">
                <a:solidFill>
                  <a:schemeClr val="bg1"/>
                </a:solidFill>
              </a:rPr>
              <a:t>Outcomes</a:t>
            </a:r>
            <a:endParaRPr lang="fr-CA" sz="2400" dirty="0">
              <a:solidFill>
                <a:schemeClr val="bg1"/>
              </a:solidFill>
            </a:endParaRPr>
          </a:p>
          <a:p>
            <a:pPr lvl="1"/>
            <a:r>
              <a:rPr lang="fr-CA" sz="2400" dirty="0" err="1">
                <a:solidFill>
                  <a:schemeClr val="bg1"/>
                </a:solidFill>
              </a:rPr>
              <a:t>Primary</a:t>
            </a:r>
            <a:r>
              <a:rPr lang="fr-CA" sz="2400" dirty="0">
                <a:solidFill>
                  <a:schemeClr val="bg1"/>
                </a:solidFill>
              </a:rPr>
              <a:t>: </a:t>
            </a:r>
          </a:p>
          <a:p>
            <a:pPr lvl="2"/>
            <a:r>
              <a:rPr lang="fr-CA" sz="2000" dirty="0" err="1">
                <a:solidFill>
                  <a:schemeClr val="bg1"/>
                </a:solidFill>
              </a:rPr>
              <a:t>Disability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days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during</a:t>
            </a:r>
            <a:r>
              <a:rPr lang="fr-CA" sz="2000" dirty="0">
                <a:solidFill>
                  <a:schemeClr val="bg1"/>
                </a:solidFill>
              </a:rPr>
              <a:t> one </a:t>
            </a:r>
            <a:r>
              <a:rPr lang="fr-CA" sz="2000" dirty="0" err="1">
                <a:solidFill>
                  <a:schemeClr val="bg1"/>
                </a:solidFill>
              </a:rPr>
              <a:t>year</a:t>
            </a:r>
            <a:endParaRPr lang="fr-CA" sz="2000" dirty="0">
              <a:solidFill>
                <a:schemeClr val="bg1"/>
              </a:solidFill>
            </a:endParaRPr>
          </a:p>
          <a:p>
            <a:pPr lvl="2"/>
            <a:r>
              <a:rPr lang="fr-CA" sz="2000" dirty="0" err="1">
                <a:solidFill>
                  <a:schemeClr val="bg1"/>
                </a:solidFill>
              </a:rPr>
              <a:t>Success</a:t>
            </a:r>
            <a:r>
              <a:rPr lang="fr-CA" sz="2000" dirty="0">
                <a:solidFill>
                  <a:schemeClr val="bg1"/>
                </a:solidFill>
              </a:rPr>
              <a:t> rate of non-</a:t>
            </a:r>
            <a:r>
              <a:rPr lang="fr-CA" sz="2000" dirty="0" err="1">
                <a:solidFill>
                  <a:schemeClr val="bg1"/>
                </a:solidFill>
              </a:rPr>
              <a:t>operative</a:t>
            </a:r>
            <a:r>
              <a:rPr lang="fr-CA" sz="2000" dirty="0">
                <a:solidFill>
                  <a:schemeClr val="bg1"/>
                </a:solidFill>
              </a:rPr>
              <a:t> management</a:t>
            </a:r>
          </a:p>
          <a:p>
            <a:pPr lvl="1"/>
            <a:r>
              <a:rPr lang="fr-CA" sz="2400" dirty="0" err="1">
                <a:solidFill>
                  <a:schemeClr val="bg1"/>
                </a:solidFill>
              </a:rPr>
              <a:t>Secondary</a:t>
            </a:r>
            <a:r>
              <a:rPr lang="fr-CA" sz="2400" dirty="0">
                <a:solidFill>
                  <a:schemeClr val="bg1"/>
                </a:solidFill>
              </a:rPr>
              <a:t>:</a:t>
            </a:r>
          </a:p>
          <a:p>
            <a:pPr lvl="2"/>
            <a:r>
              <a:rPr lang="fr-CA" sz="2000" dirty="0" err="1">
                <a:solidFill>
                  <a:schemeClr val="bg1"/>
                </a:solidFill>
              </a:rPr>
              <a:t>Length</a:t>
            </a:r>
            <a:r>
              <a:rPr lang="fr-CA" sz="2000" dirty="0">
                <a:solidFill>
                  <a:schemeClr val="bg1"/>
                </a:solidFill>
              </a:rPr>
              <a:t> of </a:t>
            </a:r>
            <a:r>
              <a:rPr lang="fr-CA" sz="2000" dirty="0" err="1">
                <a:solidFill>
                  <a:schemeClr val="bg1"/>
                </a:solidFill>
              </a:rPr>
              <a:t>stay</a:t>
            </a:r>
            <a:endParaRPr lang="fr-CA" sz="2000" dirty="0">
              <a:solidFill>
                <a:schemeClr val="bg1"/>
              </a:solidFill>
            </a:endParaRPr>
          </a:p>
          <a:p>
            <a:pPr lvl="2"/>
            <a:r>
              <a:rPr lang="fr-CA" sz="2000" dirty="0">
                <a:solidFill>
                  <a:schemeClr val="bg1"/>
                </a:solidFill>
              </a:rPr>
              <a:t>Complications</a:t>
            </a:r>
          </a:p>
          <a:p>
            <a:pPr lvl="2"/>
            <a:r>
              <a:rPr lang="fr-CA" sz="2000" dirty="0">
                <a:solidFill>
                  <a:schemeClr val="bg1"/>
                </a:solidFill>
              </a:rPr>
              <a:t>Multiple </a:t>
            </a:r>
            <a:r>
              <a:rPr lang="fr-CA" sz="2000" dirty="0" err="1">
                <a:solidFill>
                  <a:schemeClr val="bg1"/>
                </a:solidFill>
              </a:rPr>
              <a:t>others</a:t>
            </a:r>
            <a:endParaRPr lang="fr-CA" sz="20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A985E8-57FE-4E9C-A370-4648727CB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76" y="6564935"/>
            <a:ext cx="6118576" cy="27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FB17D5-D671-4491-A72C-7C4759E9D8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993"/>
          <a:stretch/>
        </p:blipFill>
        <p:spPr>
          <a:xfrm>
            <a:off x="127859" y="215165"/>
            <a:ext cx="8865704" cy="13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2288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15576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01EAAA-DFFA-41BE-AFA0-CEBC62DFF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3" r="354"/>
          <a:stretch/>
        </p:blipFill>
        <p:spPr>
          <a:xfrm>
            <a:off x="2466616" y="369987"/>
            <a:ext cx="8252428" cy="56670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E0AD02-3739-4861-914B-D54802D3AE60}"/>
              </a:ext>
            </a:extLst>
          </p:cNvPr>
          <p:cNvSpPr txBox="1"/>
          <p:nvPr/>
        </p:nvSpPr>
        <p:spPr>
          <a:xfrm>
            <a:off x="805744" y="1569155"/>
            <a:ext cx="3148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>
                <a:solidFill>
                  <a:srgbClr val="C00000"/>
                </a:solidFill>
              </a:rPr>
              <a:t>19% </a:t>
            </a:r>
            <a:r>
              <a:rPr lang="fr-CA" sz="2800" dirty="0" err="1">
                <a:solidFill>
                  <a:srgbClr val="C00000"/>
                </a:solidFill>
              </a:rPr>
              <a:t>eligible</a:t>
            </a:r>
            <a:endParaRPr lang="fr-CA" sz="2800" dirty="0">
              <a:solidFill>
                <a:srgbClr val="C00000"/>
              </a:solidFill>
            </a:endParaRPr>
          </a:p>
          <a:p>
            <a:r>
              <a:rPr lang="fr-CA" sz="2800" dirty="0">
                <a:solidFill>
                  <a:srgbClr val="C00000"/>
                </a:solidFill>
              </a:rPr>
              <a:t>70% </a:t>
            </a:r>
            <a:r>
              <a:rPr lang="fr-CA" sz="2800" dirty="0" err="1">
                <a:solidFill>
                  <a:srgbClr val="C00000"/>
                </a:solidFill>
              </a:rPr>
              <a:t>participated</a:t>
            </a:r>
            <a:endParaRPr lang="en-C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15576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5CB9F2-699C-41CE-8E16-AC0172AB5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3" y="96895"/>
            <a:ext cx="6863645" cy="65776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25AC7-0856-402F-B6B6-C4E8DA6639DE}"/>
              </a:ext>
            </a:extLst>
          </p:cNvPr>
          <p:cNvSpPr txBox="1"/>
          <p:nvPr/>
        </p:nvSpPr>
        <p:spPr>
          <a:xfrm>
            <a:off x="1275645" y="5260623"/>
            <a:ext cx="1055097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3600" dirty="0">
                <a:solidFill>
                  <a:srgbClr val="C00000"/>
                </a:solidFill>
              </a:rPr>
              <a:t>77%</a:t>
            </a:r>
            <a:endParaRPr lang="en-CA" sz="36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E5605A-3055-487D-95F7-1B05850F9CB1}"/>
              </a:ext>
            </a:extLst>
          </p:cNvPr>
          <p:cNvSpPr txBox="1"/>
          <p:nvPr/>
        </p:nvSpPr>
        <p:spPr>
          <a:xfrm>
            <a:off x="9572978" y="5260622"/>
            <a:ext cx="1055097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3600" dirty="0">
                <a:solidFill>
                  <a:srgbClr val="C00000"/>
                </a:solidFill>
              </a:rPr>
              <a:t>75%</a:t>
            </a:r>
            <a:endParaRPr lang="en-C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9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385DF68-DBBE-4B51-8AD4-FC288B8DE808}"/>
              </a:ext>
            </a:extLst>
          </p:cNvPr>
          <p:cNvSpPr txBox="1"/>
          <p:nvPr/>
        </p:nvSpPr>
        <p:spPr>
          <a:xfrm>
            <a:off x="189876" y="1185333"/>
            <a:ext cx="2369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Baseline </a:t>
            </a:r>
          </a:p>
          <a:p>
            <a:r>
              <a:rPr lang="fr-CA" sz="2400" b="1" dirty="0" err="1">
                <a:solidFill>
                  <a:schemeClr val="bg1"/>
                </a:solidFill>
              </a:rPr>
              <a:t>demographics</a:t>
            </a:r>
            <a:endParaRPr lang="en-CA" sz="24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C7ABED-32BB-44C7-B003-5F38CC3DF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435" y="1"/>
            <a:ext cx="7207353" cy="6732616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2B149B5-4AA9-4C4C-8552-3B60A2C34834}"/>
              </a:ext>
            </a:extLst>
          </p:cNvPr>
          <p:cNvCxnSpPr/>
          <p:nvPr/>
        </p:nvCxnSpPr>
        <p:spPr>
          <a:xfrm flipH="1">
            <a:off x="9087556" y="1185333"/>
            <a:ext cx="1365955" cy="0"/>
          </a:xfrm>
          <a:prstGeom prst="straightConnector1">
            <a:avLst/>
          </a:prstGeom>
          <a:ln w="5715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9A00768-1D38-4DC7-9BE6-6B8E60032C6A}"/>
              </a:ext>
            </a:extLst>
          </p:cNvPr>
          <p:cNvCxnSpPr/>
          <p:nvPr/>
        </p:nvCxnSpPr>
        <p:spPr>
          <a:xfrm flipH="1">
            <a:off x="9369784" y="3651955"/>
            <a:ext cx="1365955" cy="0"/>
          </a:xfrm>
          <a:prstGeom prst="straightConnector1">
            <a:avLst/>
          </a:prstGeom>
          <a:ln w="5715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8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6C40539-E135-453D-86B1-6D2FDA2496C6}"/>
              </a:ext>
            </a:extLst>
          </p:cNvPr>
          <p:cNvSpPr txBox="1"/>
          <p:nvPr/>
        </p:nvSpPr>
        <p:spPr>
          <a:xfrm>
            <a:off x="1106188" y="125760"/>
            <a:ext cx="58096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u="sng" dirty="0">
                <a:solidFill>
                  <a:schemeClr val="accent1"/>
                </a:solidFill>
              </a:rPr>
              <a:t>Results. </a:t>
            </a:r>
            <a:r>
              <a:rPr lang="en-CA" sz="3600" u="sng" dirty="0">
                <a:solidFill>
                  <a:schemeClr val="bg1"/>
                </a:solidFill>
              </a:rPr>
              <a:t>Fever at 4 hours</a:t>
            </a:r>
            <a:endParaRPr lang="en-CA" sz="4400" u="sng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C24CDB-775E-4B89-91D1-3B42AF947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9887"/>
            <a:ext cx="11873753" cy="2697407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1C340CB-5923-47B3-BAB9-63B49F8E9D79}"/>
              </a:ext>
            </a:extLst>
          </p:cNvPr>
          <p:cNvSpPr/>
          <p:nvPr/>
        </p:nvSpPr>
        <p:spPr>
          <a:xfrm>
            <a:off x="9271313" y="2868651"/>
            <a:ext cx="1762699" cy="385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E38421-B2C3-4844-8279-0B7051A3D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92" t="8700" r="792" b="-1406"/>
          <a:stretch/>
        </p:blipFill>
        <p:spPr>
          <a:xfrm>
            <a:off x="0" y="3696947"/>
            <a:ext cx="12000089" cy="316845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3F78482-C580-4616-A597-860F2BD0E502}"/>
              </a:ext>
            </a:extLst>
          </p:cNvPr>
          <p:cNvSpPr/>
          <p:nvPr/>
        </p:nvSpPr>
        <p:spPr>
          <a:xfrm>
            <a:off x="9073758" y="6272251"/>
            <a:ext cx="1762699" cy="385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12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Results.. Primary outcomes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21D464-A08D-42AD-8910-8F3D98825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95"/>
          <a:stretch/>
        </p:blipFill>
        <p:spPr>
          <a:xfrm>
            <a:off x="0" y="840472"/>
            <a:ext cx="10820741" cy="4397572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7D15FB5-7B81-433F-91B8-038B05B11E53}"/>
              </a:ext>
            </a:extLst>
          </p:cNvPr>
          <p:cNvSpPr/>
          <p:nvPr/>
        </p:nvSpPr>
        <p:spPr>
          <a:xfrm>
            <a:off x="2630311" y="2291643"/>
            <a:ext cx="2641600" cy="7199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FBDB236-87F5-431E-9335-FD32172AB3FD}"/>
              </a:ext>
            </a:extLst>
          </p:cNvPr>
          <p:cNvSpPr/>
          <p:nvPr/>
        </p:nvSpPr>
        <p:spPr>
          <a:xfrm>
            <a:off x="7557911" y="3807729"/>
            <a:ext cx="2895600" cy="8464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6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Results… secondary outcomes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256E16-2795-4AA4-B9D3-D6296848E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11" y="959178"/>
            <a:ext cx="9403645" cy="46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943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9453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Adverse events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3F6C8F-7CEB-4363-B8B4-89C8C4310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60" y="1385711"/>
            <a:ext cx="9953900" cy="4086577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B75F242-1E59-4A96-966C-D1A6E70330F3}"/>
              </a:ext>
            </a:extLst>
          </p:cNvPr>
          <p:cNvSpPr/>
          <p:nvPr/>
        </p:nvSpPr>
        <p:spPr>
          <a:xfrm>
            <a:off x="5768622" y="3479801"/>
            <a:ext cx="1975556" cy="188242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62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348088"/>
            <a:ext cx="9862886" cy="369395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en-CA" sz="2800" dirty="0">
                <a:solidFill>
                  <a:schemeClr val="bg1"/>
                </a:solidFill>
              </a:rPr>
              <a:t>Only 19% eligible</a:t>
            </a:r>
          </a:p>
          <a:p>
            <a:r>
              <a:rPr lang="en-CA" sz="2800" dirty="0">
                <a:solidFill>
                  <a:schemeClr val="bg1"/>
                </a:solidFill>
              </a:rPr>
              <a:t>Selection bias ? Not RCT</a:t>
            </a:r>
            <a:endParaRPr lang="en-CA" sz="26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C5835F-C7AF-47A7-AE34-85019DC1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002116-CA37-4EE1-84BB-E4F83A209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93"/>
          <a:stretch/>
        </p:blipFill>
        <p:spPr>
          <a:xfrm>
            <a:off x="127859" y="215165"/>
            <a:ext cx="8865704" cy="13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7958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077156"/>
            <a:ext cx="9862886" cy="396489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Non-surgical approach= 67% success rate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Fewer disability days at one year (between 2 and 6)</a:t>
            </a:r>
            <a:endParaRPr lang="en-CA" sz="2800" i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457EA9-3ADF-4B52-BF01-9AD5F13C7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B9982B-AA1D-4E48-B786-77C1C541A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93"/>
          <a:stretch/>
        </p:blipFill>
        <p:spPr>
          <a:xfrm>
            <a:off x="127859" y="215165"/>
            <a:ext cx="8865704" cy="13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936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#8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GIRL with appendicitis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Can this girl avoid surgery?</a:t>
            </a:r>
          </a:p>
          <a:p>
            <a:r>
              <a:rPr lang="en-CA" sz="3200" dirty="0">
                <a:solidFill>
                  <a:schemeClr val="bg1"/>
                </a:solidFill>
              </a:rPr>
              <a:t>1. No she needs it ASAP</a:t>
            </a:r>
          </a:p>
          <a:p>
            <a:r>
              <a:rPr lang="en-CA" sz="3200" dirty="0">
                <a:solidFill>
                  <a:schemeClr val="bg1"/>
                </a:solidFill>
              </a:rPr>
              <a:t>2. Yes she can have antibiotics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245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#8 </a:t>
            </a:r>
            <a:r>
              <a:rPr lang="en-CA" sz="2800" dirty="0">
                <a:solidFill>
                  <a:schemeClr val="bg1"/>
                </a:solidFill>
              </a:rPr>
              <a:t>A GIRL with appendicitis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Can this girl avoid surgery?</a:t>
            </a:r>
          </a:p>
          <a:p>
            <a:r>
              <a:rPr lang="en-CA" sz="3200" dirty="0">
                <a:solidFill>
                  <a:schemeClr val="bg1"/>
                </a:solidFill>
              </a:rPr>
              <a:t>1. </a:t>
            </a:r>
            <a:r>
              <a:rPr lang="en-CA" sz="3200" strike="sngStrike" dirty="0">
                <a:solidFill>
                  <a:schemeClr val="bg1"/>
                </a:solidFill>
              </a:rPr>
              <a:t>No she needs it ASAP</a:t>
            </a:r>
          </a:p>
          <a:p>
            <a:r>
              <a:rPr lang="en-CA" sz="3200" dirty="0">
                <a:solidFill>
                  <a:schemeClr val="bg1"/>
                </a:solidFill>
              </a:rPr>
              <a:t>2</a:t>
            </a:r>
            <a:r>
              <a:rPr lang="en-CA" sz="3200" b="1" dirty="0">
                <a:solidFill>
                  <a:schemeClr val="bg1"/>
                </a:solidFill>
              </a:rPr>
              <a:t>. Yes she can have antibiotics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DBF276-1FF5-46AE-BD08-76012B4EFEF4}"/>
              </a:ext>
            </a:extLst>
          </p:cNvPr>
          <p:cNvSpPr txBox="1"/>
          <p:nvPr/>
        </p:nvSpPr>
        <p:spPr>
          <a:xfrm rot="20638501">
            <a:off x="5605982" y="2177259"/>
            <a:ext cx="5554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rgbClr val="C00000"/>
                </a:solidFill>
              </a:rPr>
              <a:t>Shared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342120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#9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2 years old who refuse to use her left arm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2 year old girl who refuse to move her left arm after being pulled by the arm by her father. 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 swelling</a:t>
            </a:r>
          </a:p>
          <a:p>
            <a:r>
              <a:rPr lang="en-CA" sz="3200" dirty="0">
                <a:solidFill>
                  <a:schemeClr val="bg1"/>
                </a:solidFill>
              </a:rPr>
              <a:t>Pain on movement of the arm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762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#9 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2 years old who refuse to use her left arm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Should you do an X-ray ?</a:t>
            </a:r>
          </a:p>
          <a:p>
            <a:r>
              <a:rPr lang="en-CA" sz="3200" dirty="0">
                <a:solidFill>
                  <a:schemeClr val="bg1"/>
                </a:solidFill>
              </a:rPr>
              <a:t>Yes 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5D4E25-90A7-46D0-B633-7FC94E7FB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9" t="27829" r="18270" b="9562"/>
          <a:stretch/>
        </p:blipFill>
        <p:spPr>
          <a:xfrm>
            <a:off x="7055556" y="1754738"/>
            <a:ext cx="3494243" cy="470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49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851378"/>
            <a:ext cx="9862886" cy="4190669"/>
          </a:xfrm>
        </p:spPr>
        <p:txBody>
          <a:bodyPr anchor="t">
            <a:noAutofit/>
          </a:bodyPr>
          <a:lstStyle/>
          <a:p>
            <a:r>
              <a:rPr lang="en-CA" sz="3600" b="1" u="sng" dirty="0">
                <a:solidFill>
                  <a:schemeClr val="bg1"/>
                </a:solidFill>
              </a:rPr>
              <a:t>Objectives</a:t>
            </a:r>
          </a:p>
          <a:p>
            <a:r>
              <a:rPr lang="en-US" sz="3200" dirty="0">
                <a:solidFill>
                  <a:schemeClr val="bg1"/>
                </a:solidFill>
              </a:rPr>
              <a:t>Assess the </a:t>
            </a:r>
            <a:r>
              <a:rPr lang="en-US" sz="3200" b="1" dirty="0">
                <a:solidFill>
                  <a:schemeClr val="bg1"/>
                </a:solidFill>
              </a:rPr>
              <a:t>incidence</a:t>
            </a:r>
            <a:r>
              <a:rPr lang="en-US" sz="3200" dirty="0">
                <a:solidFill>
                  <a:schemeClr val="bg1"/>
                </a:solidFill>
              </a:rPr>
              <a:t> of, and patient-level </a:t>
            </a:r>
            <a:r>
              <a:rPr lang="en-US" sz="3200" b="1" dirty="0">
                <a:solidFill>
                  <a:schemeClr val="bg1"/>
                </a:solidFill>
              </a:rPr>
              <a:t>factors</a:t>
            </a:r>
            <a:r>
              <a:rPr lang="en-US" sz="3200" dirty="0">
                <a:solidFill>
                  <a:schemeClr val="bg1"/>
                </a:solidFill>
              </a:rPr>
              <a:t> associated with, </a:t>
            </a:r>
            <a:r>
              <a:rPr lang="en-US" sz="3200" b="1" dirty="0">
                <a:solidFill>
                  <a:schemeClr val="bg1"/>
                </a:solidFill>
              </a:rPr>
              <a:t>missed upper extremity fracture</a:t>
            </a:r>
            <a:r>
              <a:rPr lang="en-US" sz="3200" dirty="0">
                <a:solidFill>
                  <a:schemeClr val="bg1"/>
                </a:solidFill>
              </a:rPr>
              <a:t> in children with a diagnosis of radial head </a:t>
            </a:r>
            <a:r>
              <a:rPr lang="en-US" sz="3200" b="1" dirty="0">
                <a:solidFill>
                  <a:schemeClr val="bg1"/>
                </a:solidFill>
              </a:rPr>
              <a:t>subluxation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206D6-A6F8-4DBC-8C87-5E2AFF4F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6A6E6F-66C1-4AED-BB3D-684327D62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4" b="24341"/>
          <a:stretch/>
        </p:blipFill>
        <p:spPr>
          <a:xfrm>
            <a:off x="378497" y="200757"/>
            <a:ext cx="9108735" cy="1155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FB2FEFC-D748-4B57-8084-6ADEBE7E56CE}"/>
              </a:ext>
            </a:extLst>
          </p:cNvPr>
          <p:cNvSpPr txBox="1"/>
          <p:nvPr/>
        </p:nvSpPr>
        <p:spPr>
          <a:xfrm>
            <a:off x="756356" y="6287911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DOI:https</a:t>
            </a:r>
            <a:r>
              <a:rPr lang="en-CA" dirty="0"/>
              <a:t>://doi.org/10.1016/j.annemergmed.2020.09.002</a:t>
            </a:r>
          </a:p>
        </p:txBody>
      </p:sp>
    </p:spTree>
    <p:extLst>
      <p:ext uri="{BB962C8B-B14F-4D97-AF65-F5344CB8AC3E}">
        <p14:creationId xmlns:p14="http://schemas.microsoft.com/office/powerpoint/2010/main" val="27639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6C40539-E135-453D-86B1-6D2FDA2496C6}"/>
              </a:ext>
            </a:extLst>
          </p:cNvPr>
          <p:cNvSpPr txBox="1"/>
          <p:nvPr/>
        </p:nvSpPr>
        <p:spPr>
          <a:xfrm>
            <a:off x="1106188" y="125760"/>
            <a:ext cx="6476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u="sng" dirty="0">
                <a:solidFill>
                  <a:schemeClr val="accent1"/>
                </a:solidFill>
              </a:rPr>
              <a:t>Results. </a:t>
            </a:r>
            <a:r>
              <a:rPr lang="en-CA" sz="3600" u="sng" dirty="0">
                <a:solidFill>
                  <a:schemeClr val="bg1"/>
                </a:solidFill>
              </a:rPr>
              <a:t>Fever at 4-24 hours</a:t>
            </a:r>
            <a:endParaRPr lang="en-CA" sz="4400" u="sng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F7A76A-52AC-4FF6-9FA5-C7C58645D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2" y="1329089"/>
            <a:ext cx="11725835" cy="260428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3E0FA8A-AED5-433A-9D6F-3E64430C1038}"/>
              </a:ext>
            </a:extLst>
          </p:cNvPr>
          <p:cNvSpPr/>
          <p:nvPr/>
        </p:nvSpPr>
        <p:spPr>
          <a:xfrm>
            <a:off x="9310825" y="3150948"/>
            <a:ext cx="1762699" cy="385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46F336-8F46-4B5C-A1DE-89CCDB3F0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82" y="4100013"/>
            <a:ext cx="11489888" cy="235723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73520310-F693-471E-A1CD-251EFEF0E4BF}"/>
              </a:ext>
            </a:extLst>
          </p:cNvPr>
          <p:cNvSpPr/>
          <p:nvPr/>
        </p:nvSpPr>
        <p:spPr>
          <a:xfrm>
            <a:off x="9498345" y="5865926"/>
            <a:ext cx="1387657" cy="385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132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851378"/>
            <a:ext cx="9862886" cy="41906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3600" dirty="0" err="1">
                <a:solidFill>
                  <a:schemeClr val="bg1"/>
                </a:solidFill>
              </a:rPr>
              <a:t>Multi-centre</a:t>
            </a:r>
            <a:r>
              <a:rPr lang="fr-CA" sz="3600" dirty="0">
                <a:solidFill>
                  <a:schemeClr val="bg1"/>
                </a:solidFill>
              </a:rPr>
              <a:t> </a:t>
            </a:r>
            <a:r>
              <a:rPr lang="fr-CA" sz="3600" dirty="0" err="1">
                <a:solidFill>
                  <a:schemeClr val="bg1"/>
                </a:solidFill>
              </a:rPr>
              <a:t>retrospective</a:t>
            </a:r>
            <a:r>
              <a:rPr lang="fr-CA" sz="3600" dirty="0">
                <a:solidFill>
                  <a:schemeClr val="bg1"/>
                </a:solidFill>
              </a:rPr>
              <a:t> </a:t>
            </a:r>
            <a:r>
              <a:rPr lang="fr-CA" sz="3600" dirty="0" err="1">
                <a:solidFill>
                  <a:schemeClr val="bg1"/>
                </a:solidFill>
              </a:rPr>
              <a:t>database</a:t>
            </a:r>
            <a:r>
              <a:rPr lang="fr-CA" sz="3600" dirty="0">
                <a:solidFill>
                  <a:schemeClr val="bg1"/>
                </a:solidFill>
              </a:rPr>
              <a:t> </a:t>
            </a:r>
            <a:r>
              <a:rPr lang="fr-CA" sz="3600" dirty="0" err="1">
                <a:solidFill>
                  <a:schemeClr val="bg1"/>
                </a:solidFill>
              </a:rPr>
              <a:t>study</a:t>
            </a:r>
            <a:endParaRPr lang="fr-CA" sz="3600" dirty="0">
              <a:solidFill>
                <a:schemeClr val="bg1"/>
              </a:solidFill>
            </a:endParaRPr>
          </a:p>
          <a:p>
            <a:r>
              <a:rPr lang="fr-CA" sz="3600" dirty="0">
                <a:solidFill>
                  <a:schemeClr val="bg1"/>
                </a:solidFill>
              </a:rPr>
              <a:t>52 </a:t>
            </a:r>
            <a:r>
              <a:rPr lang="fr-CA" sz="3600" dirty="0" err="1">
                <a:solidFill>
                  <a:schemeClr val="bg1"/>
                </a:solidFill>
              </a:rPr>
              <a:t>pediatric</a:t>
            </a:r>
            <a:r>
              <a:rPr lang="fr-CA" sz="3600" dirty="0">
                <a:solidFill>
                  <a:schemeClr val="bg1"/>
                </a:solidFill>
              </a:rPr>
              <a:t> </a:t>
            </a:r>
            <a:r>
              <a:rPr lang="fr-CA" sz="3600" dirty="0" err="1">
                <a:solidFill>
                  <a:schemeClr val="bg1"/>
                </a:solidFill>
              </a:rPr>
              <a:t>Hospitals</a:t>
            </a:r>
            <a:r>
              <a:rPr lang="fr-CA" sz="3600" dirty="0">
                <a:solidFill>
                  <a:schemeClr val="bg1"/>
                </a:solidFill>
              </a:rPr>
              <a:t> in the USA</a:t>
            </a:r>
          </a:p>
          <a:p>
            <a:r>
              <a:rPr lang="fr-CA" sz="3600" dirty="0">
                <a:solidFill>
                  <a:schemeClr val="bg1"/>
                </a:solidFill>
              </a:rPr>
              <a:t>2010-2018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206D6-A6F8-4DBC-8C87-5E2AFF4F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6A6E6F-66C1-4AED-BB3D-684327D62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4" b="24341"/>
          <a:stretch/>
        </p:blipFill>
        <p:spPr>
          <a:xfrm>
            <a:off x="378497" y="200757"/>
            <a:ext cx="9108735" cy="1155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FB2FEFC-D748-4B57-8084-6ADEBE7E56CE}"/>
              </a:ext>
            </a:extLst>
          </p:cNvPr>
          <p:cNvSpPr txBox="1"/>
          <p:nvPr/>
        </p:nvSpPr>
        <p:spPr>
          <a:xfrm>
            <a:off x="756356" y="6287911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DOI:https</a:t>
            </a:r>
            <a:r>
              <a:rPr lang="en-CA" dirty="0"/>
              <a:t>://doi.org/10.1016/j.annemergmed.2020.09.002</a:t>
            </a:r>
          </a:p>
        </p:txBody>
      </p:sp>
    </p:spTree>
    <p:extLst>
      <p:ext uri="{BB962C8B-B14F-4D97-AF65-F5344CB8AC3E}">
        <p14:creationId xmlns:p14="http://schemas.microsoft.com/office/powerpoint/2010/main" val="108908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356494"/>
            <a:ext cx="9862886" cy="46855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3200" dirty="0">
                <a:solidFill>
                  <a:schemeClr val="bg1"/>
                </a:solidFill>
              </a:rPr>
              <a:t>Participants: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0 to 10 </a:t>
            </a:r>
            <a:r>
              <a:rPr lang="fr-CA" sz="2600" dirty="0" err="1">
                <a:solidFill>
                  <a:schemeClr val="bg1"/>
                </a:solidFill>
              </a:rPr>
              <a:t>years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fr-CA" sz="2600" dirty="0" err="1">
                <a:solidFill>
                  <a:schemeClr val="bg1"/>
                </a:solidFill>
              </a:rPr>
              <a:t>old</a:t>
            </a:r>
            <a:endParaRPr lang="fr-CA" sz="2600" dirty="0">
              <a:solidFill>
                <a:schemeClr val="bg1"/>
              </a:solidFill>
            </a:endParaRP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ED diagnosis: radial head subluxation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Exclusion: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Transferred from another setting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Fracture at the same visit</a:t>
            </a:r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206D6-A6F8-4DBC-8C87-5E2AFF4F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6A6E6F-66C1-4AED-BB3D-684327D62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4" b="24341"/>
          <a:stretch/>
        </p:blipFill>
        <p:spPr>
          <a:xfrm>
            <a:off x="378497" y="200757"/>
            <a:ext cx="9108735" cy="1155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FB2FEFC-D748-4B57-8084-6ADEBE7E56CE}"/>
              </a:ext>
            </a:extLst>
          </p:cNvPr>
          <p:cNvSpPr txBox="1"/>
          <p:nvPr/>
        </p:nvSpPr>
        <p:spPr>
          <a:xfrm>
            <a:off x="756356" y="6287911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DOI:https</a:t>
            </a:r>
            <a:r>
              <a:rPr lang="en-CA" dirty="0"/>
              <a:t>://doi.org/10.1016/j.annemergmed.2020.09.002</a:t>
            </a:r>
          </a:p>
        </p:txBody>
      </p:sp>
    </p:spTree>
    <p:extLst>
      <p:ext uri="{BB962C8B-B14F-4D97-AF65-F5344CB8AC3E}">
        <p14:creationId xmlns:p14="http://schemas.microsoft.com/office/powerpoint/2010/main" val="8562235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356494"/>
            <a:ext cx="9862886" cy="46855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>
                <a:solidFill>
                  <a:schemeClr val="bg1"/>
                </a:solidFill>
              </a:rPr>
              <a:t>Independent variables:</a:t>
            </a:r>
          </a:p>
          <a:p>
            <a:pPr lvl="1"/>
            <a:r>
              <a:rPr lang="fr-CA" sz="2200" dirty="0">
                <a:solidFill>
                  <a:schemeClr val="bg1"/>
                </a:solidFill>
              </a:rPr>
              <a:t>Age, </a:t>
            </a:r>
            <a:r>
              <a:rPr lang="fr-CA" sz="2200" dirty="0" err="1">
                <a:solidFill>
                  <a:schemeClr val="bg1"/>
                </a:solidFill>
              </a:rPr>
              <a:t>sex</a:t>
            </a:r>
            <a:r>
              <a:rPr lang="fr-CA" sz="2200" dirty="0">
                <a:solidFill>
                  <a:schemeClr val="bg1"/>
                </a:solidFill>
              </a:rPr>
              <a:t>, race</a:t>
            </a:r>
          </a:p>
          <a:p>
            <a:pPr lvl="1"/>
            <a:r>
              <a:rPr lang="fr-CA" sz="2200" dirty="0" err="1">
                <a:solidFill>
                  <a:schemeClr val="bg1"/>
                </a:solidFill>
              </a:rPr>
              <a:t>Insurance</a:t>
            </a:r>
            <a:r>
              <a:rPr lang="fr-CA" sz="2200" dirty="0">
                <a:solidFill>
                  <a:schemeClr val="bg1"/>
                </a:solidFill>
              </a:rPr>
              <a:t> </a:t>
            </a:r>
            <a:r>
              <a:rPr lang="fr-CA" sz="2200" dirty="0" err="1">
                <a:solidFill>
                  <a:schemeClr val="bg1"/>
                </a:solidFill>
              </a:rPr>
              <a:t>status</a:t>
            </a:r>
            <a:endParaRPr lang="fr-CA" sz="2200" dirty="0">
              <a:solidFill>
                <a:schemeClr val="bg1"/>
              </a:solidFill>
            </a:endParaRPr>
          </a:p>
          <a:p>
            <a:pPr lvl="1"/>
            <a:r>
              <a:rPr lang="fr-CA" sz="2200" dirty="0" err="1">
                <a:solidFill>
                  <a:schemeClr val="bg1"/>
                </a:solidFill>
              </a:rPr>
              <a:t>Previous</a:t>
            </a:r>
            <a:r>
              <a:rPr lang="fr-CA" sz="2200" dirty="0">
                <a:solidFill>
                  <a:schemeClr val="bg1"/>
                </a:solidFill>
              </a:rPr>
              <a:t> </a:t>
            </a:r>
            <a:r>
              <a:rPr lang="fr-CA" sz="2200" dirty="0" err="1">
                <a:solidFill>
                  <a:schemeClr val="bg1"/>
                </a:solidFill>
              </a:rPr>
              <a:t>pulled</a:t>
            </a:r>
            <a:r>
              <a:rPr lang="fr-CA" sz="2200" dirty="0">
                <a:solidFill>
                  <a:schemeClr val="bg1"/>
                </a:solidFill>
              </a:rPr>
              <a:t> </a:t>
            </a:r>
            <a:r>
              <a:rPr lang="fr-CA" sz="2200" dirty="0" err="1">
                <a:solidFill>
                  <a:schemeClr val="bg1"/>
                </a:solidFill>
              </a:rPr>
              <a:t>elbow</a:t>
            </a:r>
            <a:endParaRPr lang="fr-CA" sz="2200" dirty="0">
              <a:solidFill>
                <a:schemeClr val="bg1"/>
              </a:solidFill>
            </a:endParaRP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Radiological evaluation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Pain medication in the ED</a:t>
            </a:r>
          </a:p>
          <a:p>
            <a:endParaRPr lang="en-CA" sz="22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206D6-A6F8-4DBC-8C87-5E2AFF4F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6A6E6F-66C1-4AED-BB3D-684327D62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4" b="24341"/>
          <a:stretch/>
        </p:blipFill>
        <p:spPr>
          <a:xfrm>
            <a:off x="378497" y="200757"/>
            <a:ext cx="9108735" cy="1155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FB2FEFC-D748-4B57-8084-6ADEBE7E56CE}"/>
              </a:ext>
            </a:extLst>
          </p:cNvPr>
          <p:cNvSpPr txBox="1"/>
          <p:nvPr/>
        </p:nvSpPr>
        <p:spPr>
          <a:xfrm>
            <a:off x="756356" y="6287911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DOI:https</a:t>
            </a:r>
            <a:r>
              <a:rPr lang="en-CA" dirty="0"/>
              <a:t>://doi.org/10.1016/j.annemergmed.2020.09.002</a:t>
            </a:r>
          </a:p>
        </p:txBody>
      </p:sp>
    </p:spTree>
    <p:extLst>
      <p:ext uri="{BB962C8B-B14F-4D97-AF65-F5344CB8AC3E}">
        <p14:creationId xmlns:p14="http://schemas.microsoft.com/office/powerpoint/2010/main" val="374934161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356494"/>
            <a:ext cx="9862886" cy="46855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Outcomes</a:t>
            </a:r>
            <a:r>
              <a:rPr lang="fr-CA" sz="2800" dirty="0">
                <a:solidFill>
                  <a:schemeClr val="bg1"/>
                </a:solidFill>
              </a:rPr>
              <a:t>:</a:t>
            </a:r>
          </a:p>
          <a:p>
            <a:r>
              <a:rPr lang="fr-CA" sz="2400" dirty="0" err="1">
                <a:solidFill>
                  <a:schemeClr val="bg1"/>
                </a:solidFill>
              </a:rPr>
              <a:t>Primary</a:t>
            </a:r>
            <a:r>
              <a:rPr lang="fr-CA" sz="24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fr-CA" sz="2200" dirty="0" err="1">
                <a:solidFill>
                  <a:schemeClr val="bg1"/>
                </a:solidFill>
              </a:rPr>
              <a:t>Upper</a:t>
            </a:r>
            <a:r>
              <a:rPr lang="fr-CA" sz="2200" dirty="0">
                <a:solidFill>
                  <a:schemeClr val="bg1"/>
                </a:solidFill>
              </a:rPr>
              <a:t> </a:t>
            </a:r>
            <a:r>
              <a:rPr lang="fr-CA" sz="2200" dirty="0" err="1">
                <a:solidFill>
                  <a:schemeClr val="bg1"/>
                </a:solidFill>
              </a:rPr>
              <a:t>extermity</a:t>
            </a:r>
            <a:r>
              <a:rPr lang="fr-CA" sz="2200" dirty="0">
                <a:solidFill>
                  <a:schemeClr val="bg1"/>
                </a:solidFill>
              </a:rPr>
              <a:t> fracture in the 7 </a:t>
            </a:r>
            <a:r>
              <a:rPr lang="fr-CA" sz="2200" dirty="0" err="1">
                <a:solidFill>
                  <a:schemeClr val="bg1"/>
                </a:solidFill>
              </a:rPr>
              <a:t>days</a:t>
            </a:r>
            <a:endParaRPr lang="fr-CA" sz="2200" dirty="0">
              <a:solidFill>
                <a:schemeClr val="bg1"/>
              </a:solidFill>
            </a:endParaRPr>
          </a:p>
          <a:p>
            <a:r>
              <a:rPr lang="fr-CA" sz="2400" dirty="0" err="1">
                <a:solidFill>
                  <a:schemeClr val="bg1"/>
                </a:solidFill>
              </a:rPr>
              <a:t>Secondary</a:t>
            </a:r>
            <a:r>
              <a:rPr lang="fr-CA" sz="24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fr-CA" sz="2400" dirty="0" err="1">
                <a:solidFill>
                  <a:schemeClr val="bg1"/>
                </a:solidFill>
              </a:rPr>
              <a:t>Recurrence</a:t>
            </a:r>
            <a:r>
              <a:rPr lang="fr-CA" sz="2400" dirty="0">
                <a:solidFill>
                  <a:schemeClr val="bg1"/>
                </a:solidFill>
              </a:rPr>
              <a:t> of radial </a:t>
            </a:r>
            <a:r>
              <a:rPr lang="fr-CA" sz="2400" dirty="0" err="1">
                <a:solidFill>
                  <a:schemeClr val="bg1"/>
                </a:solidFill>
              </a:rPr>
              <a:t>head</a:t>
            </a:r>
            <a:r>
              <a:rPr lang="fr-CA" sz="2400" dirty="0">
                <a:solidFill>
                  <a:schemeClr val="bg1"/>
                </a:solidFill>
              </a:rPr>
              <a:t> subluxation</a:t>
            </a:r>
          </a:p>
          <a:p>
            <a:pPr lvl="1"/>
            <a:r>
              <a:rPr lang="fr-CA" sz="2400" dirty="0" err="1">
                <a:solidFill>
                  <a:schemeClr val="bg1"/>
                </a:solidFill>
              </a:rPr>
              <a:t>Radiography</a:t>
            </a:r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206D6-A6F8-4DBC-8C87-5E2AFF4F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6A6E6F-66C1-4AED-BB3D-684327D62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4" b="24341"/>
          <a:stretch/>
        </p:blipFill>
        <p:spPr>
          <a:xfrm>
            <a:off x="378497" y="200757"/>
            <a:ext cx="9108735" cy="1155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FB2FEFC-D748-4B57-8084-6ADEBE7E56CE}"/>
              </a:ext>
            </a:extLst>
          </p:cNvPr>
          <p:cNvSpPr txBox="1"/>
          <p:nvPr/>
        </p:nvSpPr>
        <p:spPr>
          <a:xfrm>
            <a:off x="756356" y="6287911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DOI:https</a:t>
            </a:r>
            <a:r>
              <a:rPr lang="en-CA" dirty="0"/>
              <a:t>://doi.org/10.1016/j.annemergmed.2020.09.002</a:t>
            </a:r>
          </a:p>
        </p:txBody>
      </p:sp>
    </p:spTree>
    <p:extLst>
      <p:ext uri="{BB962C8B-B14F-4D97-AF65-F5344CB8AC3E}">
        <p14:creationId xmlns:p14="http://schemas.microsoft.com/office/powerpoint/2010/main" val="14810335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9475" y="304801"/>
            <a:ext cx="9862886" cy="7902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C5B4D6-90B9-44DD-8C2F-479C1951F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739" y="0"/>
            <a:ext cx="8638145" cy="66562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07EB747-3F24-4FB4-AB0F-A7AE25D7CB09}"/>
              </a:ext>
            </a:extLst>
          </p:cNvPr>
          <p:cNvSpPr txBox="1"/>
          <p:nvPr/>
        </p:nvSpPr>
        <p:spPr>
          <a:xfrm>
            <a:off x="141430" y="3429000"/>
            <a:ext cx="364875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2800" dirty="0">
                <a:solidFill>
                  <a:srgbClr val="C00000"/>
                </a:solidFill>
              </a:rPr>
              <a:t>88 466 </a:t>
            </a:r>
            <a:r>
              <a:rPr lang="fr-CA" sz="2800" dirty="0" err="1">
                <a:solidFill>
                  <a:srgbClr val="C00000"/>
                </a:solidFill>
              </a:rPr>
              <a:t>pulled</a:t>
            </a:r>
            <a:r>
              <a:rPr lang="fr-CA" sz="2800" dirty="0">
                <a:solidFill>
                  <a:srgbClr val="C00000"/>
                </a:solidFill>
              </a:rPr>
              <a:t> </a:t>
            </a:r>
            <a:r>
              <a:rPr lang="fr-CA" sz="2800" dirty="0" err="1">
                <a:solidFill>
                  <a:srgbClr val="C00000"/>
                </a:solidFill>
              </a:rPr>
              <a:t>elbow</a:t>
            </a:r>
            <a:endParaRPr lang="en-C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2578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9475" y="304801"/>
            <a:ext cx="9862886" cy="7902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F79EE6-476A-45FC-8873-0D6233538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73"/>
          <a:stretch/>
        </p:blipFill>
        <p:spPr>
          <a:xfrm>
            <a:off x="3172177" y="0"/>
            <a:ext cx="5542845" cy="666894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5733C8D-615A-48A3-9AB4-4E76199387E0}"/>
              </a:ext>
            </a:extLst>
          </p:cNvPr>
          <p:cNvSpPr/>
          <p:nvPr/>
        </p:nvSpPr>
        <p:spPr>
          <a:xfrm>
            <a:off x="6942667" y="2065867"/>
            <a:ext cx="1896533" cy="2822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08EC7F1-99C7-4B00-B81D-43A30145CEEA}"/>
              </a:ext>
            </a:extLst>
          </p:cNvPr>
          <p:cNvSpPr/>
          <p:nvPr/>
        </p:nvSpPr>
        <p:spPr>
          <a:xfrm>
            <a:off x="6942667" y="6135511"/>
            <a:ext cx="1896533" cy="28222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2E6098-3862-4193-BDDD-B8D00C79FF6E}"/>
              </a:ext>
            </a:extLst>
          </p:cNvPr>
          <p:cNvSpPr/>
          <p:nvPr/>
        </p:nvSpPr>
        <p:spPr>
          <a:xfrm>
            <a:off x="6920088" y="524930"/>
            <a:ext cx="1896533" cy="3923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DC09FA-A120-4CB7-AFF8-8240B5AEC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7" y="43792"/>
            <a:ext cx="9872035" cy="658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9475" y="304801"/>
            <a:ext cx="9862886" cy="7902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Results.. radiography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83CE1-8322-471C-BE19-1753EDE00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397"/>
          <a:stretch/>
        </p:blipFill>
        <p:spPr>
          <a:xfrm>
            <a:off x="2804979" y="1167653"/>
            <a:ext cx="7752546" cy="5378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CEBE49-FF2A-49C4-83E1-7B5998DB5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504"/>
          <a:stretch/>
        </p:blipFill>
        <p:spPr>
          <a:xfrm>
            <a:off x="2861652" y="1778166"/>
            <a:ext cx="7695873" cy="2261345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B923936-DC46-428D-9F0B-76903FC3E7CB}"/>
              </a:ext>
            </a:extLst>
          </p:cNvPr>
          <p:cNvSpPr/>
          <p:nvPr/>
        </p:nvSpPr>
        <p:spPr>
          <a:xfrm>
            <a:off x="7937749" y="3428999"/>
            <a:ext cx="2806451" cy="3630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606046-5346-4FFA-B07C-B1EBF86DD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88" y="941995"/>
            <a:ext cx="9632812" cy="51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9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9475" y="304801"/>
            <a:ext cx="9862886" cy="7902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79F3BA-B997-4729-9BDE-7FF9E5FC8337}"/>
              </a:ext>
            </a:extLst>
          </p:cNvPr>
          <p:cNvSpPr txBox="1"/>
          <p:nvPr/>
        </p:nvSpPr>
        <p:spPr>
          <a:xfrm>
            <a:off x="2178756" y="1952978"/>
            <a:ext cx="8494633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4400" dirty="0" err="1">
                <a:solidFill>
                  <a:srgbClr val="C00000"/>
                </a:solidFill>
              </a:rPr>
              <a:t>Missed</a:t>
            </a:r>
            <a:r>
              <a:rPr lang="fr-CA" sz="4400" dirty="0">
                <a:solidFill>
                  <a:srgbClr val="C00000"/>
                </a:solidFill>
              </a:rPr>
              <a:t>  fracture  247 (0.3%)</a:t>
            </a:r>
            <a:r>
              <a:rPr lang="fr-CA" sz="3200" dirty="0">
                <a:solidFill>
                  <a:srgbClr val="C00000"/>
                </a:solidFill>
              </a:rPr>
              <a:t>			</a:t>
            </a:r>
            <a:endParaRPr lang="en-CA" sz="2800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B892CE-0E3E-4BFF-9533-3624AA2F52C5}"/>
              </a:ext>
            </a:extLst>
          </p:cNvPr>
          <p:cNvSpPr txBox="1"/>
          <p:nvPr/>
        </p:nvSpPr>
        <p:spPr>
          <a:xfrm>
            <a:off x="2551289" y="2988735"/>
            <a:ext cx="6750192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 err="1">
                <a:solidFill>
                  <a:srgbClr val="C00000"/>
                </a:solidFill>
              </a:rPr>
              <a:t>Elbow</a:t>
            </a:r>
            <a:r>
              <a:rPr lang="fr-CA" sz="3200" dirty="0">
                <a:solidFill>
                  <a:srgbClr val="C00000"/>
                </a:solidFill>
              </a:rPr>
              <a:t>							147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 err="1">
                <a:solidFill>
                  <a:srgbClr val="C00000"/>
                </a:solidFill>
              </a:rPr>
              <a:t>Forearm</a:t>
            </a:r>
            <a:r>
              <a:rPr lang="fr-CA" sz="3200" dirty="0">
                <a:solidFill>
                  <a:srgbClr val="C00000"/>
                </a:solidFill>
              </a:rPr>
              <a:t>/</a:t>
            </a:r>
            <a:r>
              <a:rPr lang="fr-CA" sz="3200" dirty="0" err="1">
                <a:solidFill>
                  <a:srgbClr val="C00000"/>
                </a:solidFill>
              </a:rPr>
              <a:t>wrist</a:t>
            </a:r>
            <a:r>
              <a:rPr lang="fr-CA" sz="3200" dirty="0">
                <a:solidFill>
                  <a:srgbClr val="C00000"/>
                </a:solidFill>
              </a:rPr>
              <a:t>				61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 err="1">
                <a:solidFill>
                  <a:srgbClr val="C00000"/>
                </a:solidFill>
              </a:rPr>
              <a:t>Shoulder</a:t>
            </a:r>
            <a:r>
              <a:rPr lang="fr-CA" sz="3200" dirty="0">
                <a:solidFill>
                  <a:srgbClr val="C00000"/>
                </a:solidFill>
              </a:rPr>
              <a:t>/ clavicule	33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 err="1">
                <a:solidFill>
                  <a:srgbClr val="C00000"/>
                </a:solidFill>
              </a:rPr>
              <a:t>Humerus</a:t>
            </a:r>
            <a:r>
              <a:rPr lang="fr-CA" sz="3200" dirty="0">
                <a:solidFill>
                  <a:srgbClr val="C00000"/>
                </a:solidFill>
              </a:rPr>
              <a:t>						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rgbClr val="C00000"/>
                </a:solidFill>
              </a:rPr>
              <a:t>Hand							2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5648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9475" y="304801"/>
            <a:ext cx="9862886" cy="7902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Results… risk factors of missed fracture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CA7245-F9BE-4763-9F17-CE9F15181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289"/>
          <a:stretch/>
        </p:blipFill>
        <p:spPr>
          <a:xfrm>
            <a:off x="58237" y="1555046"/>
            <a:ext cx="11834288" cy="18739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2B151D-8C5F-4CE4-8FB3-1295B4A81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84"/>
          <a:stretch/>
        </p:blipFill>
        <p:spPr>
          <a:xfrm>
            <a:off x="58237" y="3429000"/>
            <a:ext cx="11834288" cy="1265791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91A0DDF-3102-42EA-A4B1-31C8E62CB117}"/>
              </a:ext>
            </a:extLst>
          </p:cNvPr>
          <p:cNvCxnSpPr>
            <a:cxnSpLocks/>
          </p:cNvCxnSpPr>
          <p:nvPr/>
        </p:nvCxnSpPr>
        <p:spPr>
          <a:xfrm>
            <a:off x="58237" y="3349978"/>
            <a:ext cx="2222119" cy="0"/>
          </a:xfrm>
          <a:prstGeom prst="line">
            <a:avLst/>
          </a:prstGeom>
          <a:ln w="571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5CCA28C-3ABD-4B7A-B8FF-17444262F496}"/>
              </a:ext>
            </a:extLst>
          </p:cNvPr>
          <p:cNvCxnSpPr>
            <a:cxnSpLocks/>
          </p:cNvCxnSpPr>
          <p:nvPr/>
        </p:nvCxnSpPr>
        <p:spPr>
          <a:xfrm>
            <a:off x="58237" y="3750733"/>
            <a:ext cx="2594652" cy="0"/>
          </a:xfrm>
          <a:prstGeom prst="line">
            <a:avLst/>
          </a:prstGeom>
          <a:ln w="571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FD964CE-E47E-4EBC-96C0-492208A2FA05}"/>
              </a:ext>
            </a:extLst>
          </p:cNvPr>
          <p:cNvCxnSpPr>
            <a:cxnSpLocks/>
          </p:cNvCxnSpPr>
          <p:nvPr/>
        </p:nvCxnSpPr>
        <p:spPr>
          <a:xfrm>
            <a:off x="58237" y="4061177"/>
            <a:ext cx="4795985" cy="0"/>
          </a:xfrm>
          <a:prstGeom prst="line">
            <a:avLst/>
          </a:prstGeom>
          <a:ln w="571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F205A61-D4BE-4E2C-BE4C-2C1B83DD2408}"/>
              </a:ext>
            </a:extLst>
          </p:cNvPr>
          <p:cNvCxnSpPr>
            <a:cxnSpLocks/>
          </p:cNvCxnSpPr>
          <p:nvPr/>
        </p:nvCxnSpPr>
        <p:spPr>
          <a:xfrm>
            <a:off x="58237" y="4343399"/>
            <a:ext cx="4163807" cy="0"/>
          </a:xfrm>
          <a:prstGeom prst="line">
            <a:avLst/>
          </a:prstGeom>
          <a:ln w="5715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6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9475" y="304801"/>
            <a:ext cx="9862886" cy="7902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4000" b="1" u="sng" dirty="0">
                <a:solidFill>
                  <a:schemeClr val="bg1"/>
                </a:solidFill>
              </a:rPr>
              <a:t>Results…</a:t>
            </a:r>
            <a:r>
              <a:rPr lang="en-CA" sz="4000" b="1" u="sng" dirty="0" err="1">
                <a:solidFill>
                  <a:schemeClr val="bg1"/>
                </a:solidFill>
              </a:rPr>
              <a:t>reccurence</a:t>
            </a:r>
            <a:endParaRPr lang="en-CA" sz="4000" b="1" u="sng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79F3BA-B997-4729-9BDE-7FF9E5FC8337}"/>
              </a:ext>
            </a:extLst>
          </p:cNvPr>
          <p:cNvSpPr txBox="1"/>
          <p:nvPr/>
        </p:nvSpPr>
        <p:spPr>
          <a:xfrm>
            <a:off x="5559424" y="2035904"/>
            <a:ext cx="2954655" cy="110799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6600" dirty="0">
                <a:solidFill>
                  <a:srgbClr val="C00000"/>
                </a:solidFill>
              </a:rPr>
              <a:t>8.7%</a:t>
            </a:r>
            <a:r>
              <a:rPr lang="fr-CA" sz="3200" dirty="0">
                <a:solidFill>
                  <a:srgbClr val="C00000"/>
                </a:solidFill>
              </a:rPr>
              <a:t>			</a:t>
            </a:r>
            <a:endParaRPr lang="en-CA" sz="2800" dirty="0">
              <a:solidFill>
                <a:srgbClr val="C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E73673-B426-4877-831A-1DADAD2F4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03"/>
          <a:stretch/>
        </p:blipFill>
        <p:spPr>
          <a:xfrm>
            <a:off x="233524" y="1332739"/>
            <a:ext cx="11724952" cy="5101928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4798297-994F-4AE0-B5D2-08068363E3F1}"/>
              </a:ext>
            </a:extLst>
          </p:cNvPr>
          <p:cNvSpPr/>
          <p:nvPr/>
        </p:nvSpPr>
        <p:spPr>
          <a:xfrm>
            <a:off x="10080978" y="1873956"/>
            <a:ext cx="1877498" cy="4289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70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3.33333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6C40539-E135-453D-86B1-6D2FDA2496C6}"/>
              </a:ext>
            </a:extLst>
          </p:cNvPr>
          <p:cNvSpPr txBox="1"/>
          <p:nvPr/>
        </p:nvSpPr>
        <p:spPr>
          <a:xfrm>
            <a:off x="1106188" y="125760"/>
            <a:ext cx="5553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u="sng" dirty="0">
                <a:solidFill>
                  <a:schemeClr val="accent1"/>
                </a:solidFill>
              </a:rPr>
              <a:t>Results. </a:t>
            </a:r>
            <a:r>
              <a:rPr lang="en-CA" sz="3600" u="sng" dirty="0">
                <a:solidFill>
                  <a:schemeClr val="bg1"/>
                </a:solidFill>
              </a:rPr>
              <a:t>Pain at 4 hours</a:t>
            </a:r>
            <a:endParaRPr lang="en-CA" sz="4400" u="sng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BB8E56-8349-4E9D-829A-4A875D0C8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82"/>
          <a:stretch/>
        </p:blipFill>
        <p:spPr>
          <a:xfrm>
            <a:off x="101601" y="1107721"/>
            <a:ext cx="10687878" cy="2321279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1764D4C-3917-4403-997B-CC3699D7ACCC}"/>
              </a:ext>
            </a:extLst>
          </p:cNvPr>
          <p:cNvSpPr/>
          <p:nvPr/>
        </p:nvSpPr>
        <p:spPr>
          <a:xfrm>
            <a:off x="8098269" y="3099552"/>
            <a:ext cx="1762699" cy="385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95D181-8D38-413D-BB2F-278E8F64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3926878"/>
            <a:ext cx="10543822" cy="218308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5E8B4E6-D838-44BA-8DEB-27D96A24B639}"/>
              </a:ext>
            </a:extLst>
          </p:cNvPr>
          <p:cNvSpPr/>
          <p:nvPr/>
        </p:nvSpPr>
        <p:spPr>
          <a:xfrm>
            <a:off x="8600748" y="5670907"/>
            <a:ext cx="1260220" cy="3167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29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1851378"/>
            <a:ext cx="11260347" cy="4190669"/>
          </a:xfrm>
        </p:spPr>
        <p:txBody>
          <a:bodyPr anchor="t">
            <a:noAutofit/>
          </a:bodyPr>
          <a:lstStyle/>
          <a:p>
            <a:r>
              <a:rPr lang="en-CA" sz="36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Retrospective database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May have missed fracture who consulted elsewhere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206D6-A6F8-4DBC-8C87-5E2AFF4F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6A6E6F-66C1-4AED-BB3D-684327D62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4" b="24341"/>
          <a:stretch/>
        </p:blipFill>
        <p:spPr>
          <a:xfrm>
            <a:off x="378497" y="200757"/>
            <a:ext cx="9108735" cy="1155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FB2FEFC-D748-4B57-8084-6ADEBE7E56CE}"/>
              </a:ext>
            </a:extLst>
          </p:cNvPr>
          <p:cNvSpPr txBox="1"/>
          <p:nvPr/>
        </p:nvSpPr>
        <p:spPr>
          <a:xfrm>
            <a:off x="756356" y="6287911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DOI:https</a:t>
            </a:r>
            <a:r>
              <a:rPr lang="en-CA" dirty="0"/>
              <a:t>://doi.org/10.1016/j.annemergmed.2020.09.002</a:t>
            </a:r>
          </a:p>
        </p:txBody>
      </p:sp>
    </p:spTree>
    <p:extLst>
      <p:ext uri="{BB962C8B-B14F-4D97-AF65-F5344CB8AC3E}">
        <p14:creationId xmlns:p14="http://schemas.microsoft.com/office/powerpoint/2010/main" val="417310195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851378"/>
            <a:ext cx="9862886" cy="4190669"/>
          </a:xfrm>
        </p:spPr>
        <p:txBody>
          <a:bodyPr anchor="t">
            <a:noAutofit/>
          </a:bodyPr>
          <a:lstStyle/>
          <a:p>
            <a:r>
              <a:rPr lang="en-CA" sz="3600" b="1" u="sng" dirty="0">
                <a:solidFill>
                  <a:schemeClr val="bg1"/>
                </a:solidFill>
              </a:rPr>
              <a:t>Conclusion</a:t>
            </a:r>
          </a:p>
          <a:p>
            <a:r>
              <a:rPr lang="en-US" sz="3600" dirty="0">
                <a:solidFill>
                  <a:schemeClr val="bg1"/>
                </a:solidFill>
              </a:rPr>
              <a:t>Missed fractures are uncommon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Associated to 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more analgesia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older age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order of radiographs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206D6-A6F8-4DBC-8C87-5E2AFF4F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6A6E6F-66C1-4AED-BB3D-684327D62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4" b="24341"/>
          <a:stretch/>
        </p:blipFill>
        <p:spPr>
          <a:xfrm>
            <a:off x="378497" y="200757"/>
            <a:ext cx="9108735" cy="1155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FB2FEFC-D748-4B57-8084-6ADEBE7E56CE}"/>
              </a:ext>
            </a:extLst>
          </p:cNvPr>
          <p:cNvSpPr txBox="1"/>
          <p:nvPr/>
        </p:nvSpPr>
        <p:spPr>
          <a:xfrm>
            <a:off x="756356" y="6287911"/>
            <a:ext cx="647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DOI:https</a:t>
            </a:r>
            <a:r>
              <a:rPr lang="en-CA" dirty="0"/>
              <a:t>://doi.org/10.1016/j.annemergmed.2020.09.002</a:t>
            </a:r>
          </a:p>
        </p:txBody>
      </p:sp>
    </p:spTree>
    <p:extLst>
      <p:ext uri="{BB962C8B-B14F-4D97-AF65-F5344CB8AC3E}">
        <p14:creationId xmlns:p14="http://schemas.microsoft.com/office/powerpoint/2010/main" val="172551407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#9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2 years old who refuse to use her left arm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Should you do an X-ray ?</a:t>
            </a:r>
          </a:p>
          <a:p>
            <a:r>
              <a:rPr lang="en-CA" sz="3200" dirty="0">
                <a:solidFill>
                  <a:schemeClr val="bg1"/>
                </a:solidFill>
              </a:rPr>
              <a:t>Yes 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0888A3F-F485-4B58-9CA1-E2BC6FB88E63}"/>
              </a:ext>
            </a:extLst>
          </p:cNvPr>
          <p:cNvSpPr/>
          <p:nvPr/>
        </p:nvSpPr>
        <p:spPr>
          <a:xfrm>
            <a:off x="304801" y="3429001"/>
            <a:ext cx="1749778" cy="78175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7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#10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6 years old who refuse to use her left arm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5 year old girl </a:t>
            </a:r>
          </a:p>
          <a:p>
            <a:r>
              <a:rPr lang="en-CA" sz="3200" dirty="0">
                <a:solidFill>
                  <a:schemeClr val="bg1"/>
                </a:solidFill>
              </a:rPr>
              <a:t>6</a:t>
            </a:r>
            <a:r>
              <a:rPr lang="en-CA" sz="3200" baseline="30000" dirty="0">
                <a:solidFill>
                  <a:schemeClr val="bg1"/>
                </a:solidFill>
              </a:rPr>
              <a:t>th</a:t>
            </a:r>
            <a:r>
              <a:rPr lang="en-CA" sz="3200" dirty="0">
                <a:solidFill>
                  <a:schemeClr val="bg1"/>
                </a:solidFill>
              </a:rPr>
              <a:t> pulled elbow.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CEB194-93DB-4A71-A75D-0EF5B353A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12"/>
          <a:stretch/>
        </p:blipFill>
        <p:spPr>
          <a:xfrm>
            <a:off x="5465361" y="1661402"/>
            <a:ext cx="4646827" cy="51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482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#10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she refuses to be manipulated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</a:rPr>
              <a:t>What can you do?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4066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874340"/>
            <a:ext cx="9862886" cy="288115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Painful procedures are very common in Peds ED</a:t>
            </a:r>
          </a:p>
          <a:p>
            <a:r>
              <a:rPr lang="en-CA" sz="2800" dirty="0">
                <a:solidFill>
                  <a:schemeClr val="bg1"/>
                </a:solidFill>
              </a:rPr>
              <a:t>No good intervention to reduce pain</a:t>
            </a:r>
          </a:p>
          <a:p>
            <a:r>
              <a:rPr lang="en-CA" sz="2800" dirty="0">
                <a:solidFill>
                  <a:schemeClr val="bg1"/>
                </a:solidFill>
              </a:rPr>
              <a:t>IV Dexmedetomidine seems effective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AE15E9-C28E-492E-865E-1A7174361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5" y="96165"/>
            <a:ext cx="7871791" cy="24450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B445B-2D50-43F7-ABB0-97A351B5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" y="6590980"/>
            <a:ext cx="4460349" cy="1934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F86E85E-E58C-4663-9F15-2E7370D1650B}"/>
              </a:ext>
            </a:extLst>
          </p:cNvPr>
          <p:cNvSpPr/>
          <p:nvPr/>
        </p:nvSpPr>
        <p:spPr>
          <a:xfrm>
            <a:off x="66495" y="1647981"/>
            <a:ext cx="1536527" cy="49690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4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Summarize the effectiveness of </a:t>
            </a:r>
            <a:r>
              <a:rPr lang="en-US" sz="3200" b="1" dirty="0">
                <a:solidFill>
                  <a:schemeClr val="bg1"/>
                </a:solidFill>
              </a:rPr>
              <a:t>intra-nasal Dexmedetomidine </a:t>
            </a:r>
            <a:r>
              <a:rPr lang="en-US" sz="3200" dirty="0">
                <a:solidFill>
                  <a:schemeClr val="bg1"/>
                </a:solidFill>
              </a:rPr>
              <a:t>for </a:t>
            </a:r>
            <a:r>
              <a:rPr lang="en-US" sz="3200" b="1" dirty="0">
                <a:solidFill>
                  <a:schemeClr val="bg1"/>
                </a:solidFill>
              </a:rPr>
              <a:t>children</a:t>
            </a:r>
            <a:r>
              <a:rPr lang="en-US" sz="3200" dirty="0">
                <a:solidFill>
                  <a:schemeClr val="bg1"/>
                </a:solidFill>
              </a:rPr>
              <a:t> undergoing painful and distressing </a:t>
            </a:r>
            <a:r>
              <a:rPr lang="en-US" sz="3200" b="1" dirty="0">
                <a:solidFill>
                  <a:schemeClr val="bg1"/>
                </a:solidFill>
              </a:rPr>
              <a:t>procedures.</a:t>
            </a:r>
            <a:endParaRPr lang="en-CA" sz="3200" b="1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AE15E9-C28E-492E-865E-1A717436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16"/>
          <a:stretch/>
        </p:blipFill>
        <p:spPr>
          <a:xfrm>
            <a:off x="0" y="98055"/>
            <a:ext cx="7871791" cy="1583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B445B-2D50-43F7-ABB0-97A351B5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" y="6590980"/>
            <a:ext cx="4460349" cy="1934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673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r>
              <a:rPr lang="fr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Design: </a:t>
            </a:r>
            <a:r>
              <a:rPr lang="en-CA" sz="2800" dirty="0">
                <a:solidFill>
                  <a:schemeClr val="bg1"/>
                </a:solidFill>
              </a:rPr>
              <a:t>Systematic review of randomised control trials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Data sources: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Trial registries up to </a:t>
            </a:r>
            <a:r>
              <a:rPr lang="en-US" sz="2800" b="1" dirty="0">
                <a:solidFill>
                  <a:schemeClr val="bg1"/>
                </a:solidFill>
              </a:rPr>
              <a:t>February 2019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AE15E9-C28E-492E-865E-1A7174361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16"/>
          <a:stretch/>
        </p:blipFill>
        <p:spPr>
          <a:xfrm>
            <a:off x="0" y="98055"/>
            <a:ext cx="7871791" cy="1583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B445B-2D50-43F7-ABB0-97A351B55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5" y="6590980"/>
            <a:ext cx="4460349" cy="1934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1371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r>
              <a:rPr lang="fr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Inclusion criteria: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Intra-nasal Dexmedetomidine vs anything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For a procedure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Children younger 18</a:t>
            </a:r>
          </a:p>
          <a:p>
            <a:pPr lvl="1"/>
            <a:r>
              <a:rPr lang="en-CA" sz="2800" dirty="0">
                <a:solidFill>
                  <a:schemeClr val="bg1"/>
                </a:solidFill>
              </a:rPr>
              <a:t>Outcomes: </a:t>
            </a:r>
          </a:p>
          <a:p>
            <a:pPr lvl="2"/>
            <a:r>
              <a:rPr lang="en-CA" sz="2800" dirty="0">
                <a:solidFill>
                  <a:schemeClr val="bg1"/>
                </a:solidFill>
              </a:rPr>
              <a:t>Adequacy of sedation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AE15E9-C28E-492E-865E-1A717436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16"/>
          <a:stretch/>
        </p:blipFill>
        <p:spPr>
          <a:xfrm>
            <a:off x="0" y="98055"/>
            <a:ext cx="7871791" cy="1583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B445B-2D50-43F7-ABB0-97A351B5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" y="6590980"/>
            <a:ext cx="4460349" cy="1934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3340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r>
              <a:rPr lang="fr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Analyses: 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Plan for a meta-analysis</a:t>
            </a:r>
            <a:endParaRPr lang="en-CA" sz="22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AE15E9-C28E-492E-865E-1A717436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16"/>
          <a:stretch/>
        </p:blipFill>
        <p:spPr>
          <a:xfrm>
            <a:off x="0" y="98055"/>
            <a:ext cx="7871791" cy="1583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B445B-2D50-43F7-ABB0-97A351B5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" y="6590980"/>
            <a:ext cx="4460349" cy="1934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24B702-6CC9-4FAC-A3A9-80A9F998A7B3}"/>
              </a:ext>
            </a:extLst>
          </p:cNvPr>
          <p:cNvSpPr txBox="1"/>
          <p:nvPr/>
        </p:nvSpPr>
        <p:spPr>
          <a:xfrm rot="19679043">
            <a:off x="3786952" y="3046358"/>
            <a:ext cx="3655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5400" dirty="0">
                <a:solidFill>
                  <a:srgbClr val="C00000"/>
                </a:solidFill>
              </a:rPr>
              <a:t>Impossible</a:t>
            </a:r>
            <a:endParaRPr lang="en-CA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6C40539-E135-453D-86B1-6D2FDA2496C6}"/>
              </a:ext>
            </a:extLst>
          </p:cNvPr>
          <p:cNvSpPr txBox="1"/>
          <p:nvPr/>
        </p:nvSpPr>
        <p:spPr>
          <a:xfrm>
            <a:off x="1117477" y="0"/>
            <a:ext cx="5952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u="sng" dirty="0">
                <a:solidFill>
                  <a:schemeClr val="accent1"/>
                </a:solidFill>
              </a:rPr>
              <a:t>Results. </a:t>
            </a:r>
            <a:r>
              <a:rPr lang="en-CA" sz="3600" u="sng" dirty="0">
                <a:solidFill>
                  <a:schemeClr val="bg1"/>
                </a:solidFill>
              </a:rPr>
              <a:t>Other outcomes</a:t>
            </a:r>
            <a:endParaRPr lang="en-CA" sz="4400" u="sng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AEC365-7AB8-443A-BB26-D81178BA8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8EE440B-57F9-430F-8969-F151E025E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80604"/>
              </p:ext>
            </p:extLst>
          </p:nvPr>
        </p:nvGraphicFramePr>
        <p:xfrm>
          <a:off x="90310" y="1363132"/>
          <a:ext cx="11906617" cy="3004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712">
                  <a:extLst>
                    <a:ext uri="{9D8B030D-6E8A-4147-A177-3AD203B41FA5}">
                      <a16:colId xmlns:a16="http://schemas.microsoft.com/office/drawing/2014/main" val="3223821439"/>
                    </a:ext>
                  </a:extLst>
                </a:gridCol>
                <a:gridCol w="3296356">
                  <a:extLst>
                    <a:ext uri="{9D8B030D-6E8A-4147-A177-3AD203B41FA5}">
                      <a16:colId xmlns:a16="http://schemas.microsoft.com/office/drawing/2014/main" val="196913545"/>
                    </a:ext>
                  </a:extLst>
                </a:gridCol>
                <a:gridCol w="4557549">
                  <a:extLst>
                    <a:ext uri="{9D8B030D-6E8A-4147-A177-3AD203B41FA5}">
                      <a16:colId xmlns:a16="http://schemas.microsoft.com/office/drawing/2014/main" val="2364052788"/>
                    </a:ext>
                  </a:extLst>
                </a:gridCol>
              </a:tblGrid>
              <a:tr h="411641">
                <a:tc>
                  <a:txBody>
                    <a:bodyPr/>
                    <a:lstStyle/>
                    <a:p>
                      <a:r>
                        <a:rPr lang="en-CA" sz="2400" dirty="0"/>
                        <a:t>Side effects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RCT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Non-RCT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301210"/>
                  </a:ext>
                </a:extLst>
              </a:tr>
              <a:tr h="411641">
                <a:tc>
                  <a:txBody>
                    <a:bodyPr/>
                    <a:lstStyle/>
                    <a:p>
                      <a:r>
                        <a:rPr lang="fr-CA" sz="2000" dirty="0" err="1"/>
                        <a:t>Serious</a:t>
                      </a:r>
                      <a:r>
                        <a:rPr lang="fr-CA" sz="2000" dirty="0"/>
                        <a:t> Adverse </a:t>
                      </a:r>
                      <a:r>
                        <a:rPr lang="fr-CA" sz="2000" dirty="0" err="1"/>
                        <a:t>event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1.4 vs 1.3 %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0 vs 0%</a:t>
                      </a:r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105998"/>
                  </a:ext>
                </a:extLst>
              </a:tr>
              <a:tr h="411641">
                <a:tc>
                  <a:txBody>
                    <a:bodyPr/>
                    <a:lstStyle/>
                    <a:p>
                      <a:r>
                        <a:rPr lang="en-CA" sz="2000" dirty="0"/>
                        <a:t>Kidney involvement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0.1 vs 0.1%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/>
                        <a:t>0 vs 0.04%</a:t>
                      </a:r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6869"/>
                  </a:ext>
                </a:extLst>
              </a:tr>
              <a:tr h="411641">
                <a:tc>
                  <a:txBody>
                    <a:bodyPr/>
                    <a:lstStyle/>
                    <a:p>
                      <a:r>
                        <a:rPr lang="en-CA" sz="2000" dirty="0"/>
                        <a:t>Hepatotoxicity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0.9 vs. 1.7%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54495"/>
                  </a:ext>
                </a:extLst>
              </a:tr>
              <a:tr h="489456">
                <a:tc>
                  <a:txBody>
                    <a:bodyPr/>
                    <a:lstStyle/>
                    <a:p>
                      <a:r>
                        <a:rPr lang="en-CA" sz="2000" dirty="0"/>
                        <a:t>Asthma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0.2 vs. 0.3%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02581"/>
                  </a:ext>
                </a:extLst>
              </a:tr>
              <a:tr h="411641">
                <a:tc>
                  <a:txBody>
                    <a:bodyPr/>
                    <a:lstStyle/>
                    <a:p>
                      <a:r>
                        <a:rPr lang="fr-CA" sz="2000" dirty="0"/>
                        <a:t>GI </a:t>
                      </a:r>
                      <a:r>
                        <a:rPr lang="fr-CA" sz="2000" dirty="0" err="1"/>
                        <a:t>bleeding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0.02 vs. 0%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/>
                        <a:t>0 vs 0%</a:t>
                      </a:r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094193"/>
                  </a:ext>
                </a:extLst>
              </a:tr>
              <a:tr h="411641">
                <a:tc>
                  <a:txBody>
                    <a:bodyPr/>
                    <a:lstStyle/>
                    <a:p>
                      <a:r>
                        <a:rPr lang="fr-CA" sz="2000" dirty="0"/>
                        <a:t>Soft tissue infection</a:t>
                      </a:r>
                      <a:endParaRPr lang="en-C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0 vs. 0.04%</a:t>
                      </a:r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828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02020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25156" cy="2305615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</a:t>
            </a: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endParaRPr lang="en-CA" u="sng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D13CF9-F183-4B3A-8091-209B5BE55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288" y="455237"/>
            <a:ext cx="9191712" cy="606856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60EC37E-0ADF-49B5-8534-CCDB8A3A8E8A}"/>
              </a:ext>
            </a:extLst>
          </p:cNvPr>
          <p:cNvSpPr/>
          <p:nvPr/>
        </p:nvSpPr>
        <p:spPr>
          <a:xfrm>
            <a:off x="5125155" y="4817996"/>
            <a:ext cx="2381955" cy="136831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D67F3B-1056-47EA-BC97-B26B6B58DBC6}"/>
              </a:ext>
            </a:extLst>
          </p:cNvPr>
          <p:cNvSpPr txBox="1"/>
          <p:nvPr/>
        </p:nvSpPr>
        <p:spPr>
          <a:xfrm>
            <a:off x="270933" y="1828800"/>
            <a:ext cx="17540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IV insertion (6)</a:t>
            </a:r>
          </a:p>
          <a:p>
            <a:r>
              <a:rPr lang="fr-CA" dirty="0" err="1">
                <a:solidFill>
                  <a:schemeClr val="bg1"/>
                </a:solidFill>
              </a:rPr>
              <a:t>Laceration</a:t>
            </a:r>
            <a:r>
              <a:rPr lang="fr-CA" dirty="0">
                <a:solidFill>
                  <a:schemeClr val="bg1"/>
                </a:solidFill>
              </a:rPr>
              <a:t> (1)</a:t>
            </a:r>
          </a:p>
          <a:p>
            <a:r>
              <a:rPr lang="fr-CA" dirty="0">
                <a:solidFill>
                  <a:schemeClr val="bg1"/>
                </a:solidFill>
              </a:rPr>
              <a:t>Dental (2)</a:t>
            </a:r>
          </a:p>
          <a:p>
            <a:endParaRPr lang="fr-CA" dirty="0">
              <a:solidFill>
                <a:schemeClr val="bg1"/>
              </a:solidFill>
            </a:endParaRPr>
          </a:p>
          <a:p>
            <a:r>
              <a:rPr lang="fr-CA" dirty="0">
                <a:solidFill>
                  <a:schemeClr val="bg1"/>
                </a:solidFill>
              </a:rPr>
              <a:t>Eye exam (3)</a:t>
            </a:r>
          </a:p>
          <a:p>
            <a:r>
              <a:rPr lang="fr-CA" dirty="0">
                <a:solidFill>
                  <a:schemeClr val="bg1"/>
                </a:solidFill>
              </a:rPr>
              <a:t>CT scan (3)</a:t>
            </a:r>
          </a:p>
          <a:p>
            <a:r>
              <a:rPr lang="fr-CA" dirty="0">
                <a:solidFill>
                  <a:schemeClr val="bg1"/>
                </a:solidFill>
              </a:rPr>
              <a:t>MRI (2)</a:t>
            </a:r>
          </a:p>
          <a:p>
            <a:r>
              <a:rPr lang="fr-CA" dirty="0" err="1">
                <a:solidFill>
                  <a:schemeClr val="bg1"/>
                </a:solidFill>
              </a:rPr>
              <a:t>Ultrasound</a:t>
            </a:r>
            <a:r>
              <a:rPr lang="fr-CA" dirty="0">
                <a:solidFill>
                  <a:schemeClr val="bg1"/>
                </a:solidFill>
              </a:rPr>
              <a:t> (2)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31022" cy="1124195"/>
          </a:xfrm>
        </p:spPr>
        <p:txBody>
          <a:bodyPr>
            <a:normAutofit fontScale="90000"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Results…adequacy of sedation</a:t>
            </a:r>
            <a:br>
              <a:rPr lang="en-CA" u="sng" dirty="0">
                <a:solidFill>
                  <a:schemeClr val="bg1"/>
                </a:solidFill>
              </a:rPr>
            </a:br>
            <a:endParaRPr lang="en-CA" u="sng" dirty="0">
              <a:solidFill>
                <a:schemeClr val="bg1"/>
              </a:solidFill>
            </a:endParaRPr>
          </a:p>
        </p:txBody>
      </p:sp>
      <p:graphicFrame>
        <p:nvGraphicFramePr>
          <p:cNvPr id="4" name="Tableau 6">
            <a:extLst>
              <a:ext uri="{FF2B5EF4-FFF2-40B4-BE49-F238E27FC236}">
                <a16:creationId xmlns:a16="http://schemas.microsoft.com/office/drawing/2014/main" id="{BC1A7D13-4476-42EC-81C9-8A37A12376B5}"/>
              </a:ext>
            </a:extLst>
          </p:cNvPr>
          <p:cNvGraphicFramePr>
            <a:graphicFrameLocks noGrp="1"/>
          </p:cNvGraphicFramePr>
          <p:nvPr/>
        </p:nvGraphicFramePr>
        <p:xfrm>
          <a:off x="869244" y="1230874"/>
          <a:ext cx="827475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595">
                  <a:extLst>
                    <a:ext uri="{9D8B030D-6E8A-4147-A177-3AD203B41FA5}">
                      <a16:colId xmlns:a16="http://schemas.microsoft.com/office/drawing/2014/main" val="986406273"/>
                    </a:ext>
                  </a:extLst>
                </a:gridCol>
                <a:gridCol w="843884">
                  <a:extLst>
                    <a:ext uri="{9D8B030D-6E8A-4147-A177-3AD203B41FA5}">
                      <a16:colId xmlns:a16="http://schemas.microsoft.com/office/drawing/2014/main" val="3850599707"/>
                    </a:ext>
                  </a:extLst>
                </a:gridCol>
                <a:gridCol w="914208">
                  <a:extLst>
                    <a:ext uri="{9D8B030D-6E8A-4147-A177-3AD203B41FA5}">
                      <a16:colId xmlns:a16="http://schemas.microsoft.com/office/drawing/2014/main" val="3836064228"/>
                    </a:ext>
                  </a:extLst>
                </a:gridCol>
                <a:gridCol w="890767">
                  <a:extLst>
                    <a:ext uri="{9D8B030D-6E8A-4147-A177-3AD203B41FA5}">
                      <a16:colId xmlns:a16="http://schemas.microsoft.com/office/drawing/2014/main" val="176211988"/>
                    </a:ext>
                  </a:extLst>
                </a:gridCol>
                <a:gridCol w="890767">
                  <a:extLst>
                    <a:ext uri="{9D8B030D-6E8A-4147-A177-3AD203B41FA5}">
                      <a16:colId xmlns:a16="http://schemas.microsoft.com/office/drawing/2014/main" val="1640232779"/>
                    </a:ext>
                  </a:extLst>
                </a:gridCol>
                <a:gridCol w="890767">
                  <a:extLst>
                    <a:ext uri="{9D8B030D-6E8A-4147-A177-3AD203B41FA5}">
                      <a16:colId xmlns:a16="http://schemas.microsoft.com/office/drawing/2014/main" val="916843733"/>
                    </a:ext>
                  </a:extLst>
                </a:gridCol>
                <a:gridCol w="890767">
                  <a:extLst>
                    <a:ext uri="{9D8B030D-6E8A-4147-A177-3AD203B41FA5}">
                      <a16:colId xmlns:a16="http://schemas.microsoft.com/office/drawing/2014/main" val="3433958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 err="1"/>
                        <a:t>Comparator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651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Chloral Hydrate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840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Oral Midazolam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884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IN Midazolam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89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Oral </a:t>
                      </a:r>
                      <a:r>
                        <a:rPr lang="fr-CA" dirty="0" err="1"/>
                        <a:t>Dexmedetomidine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50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IN </a:t>
                      </a:r>
                      <a:r>
                        <a:rPr lang="fr-CA" dirty="0" err="1"/>
                        <a:t>Ketamine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37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Oral </a:t>
                      </a:r>
                      <a:r>
                        <a:rPr lang="fr-CA" dirty="0" err="1"/>
                        <a:t>Ketamine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502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IN </a:t>
                      </a:r>
                      <a:r>
                        <a:rPr lang="fr-CA" dirty="0" err="1"/>
                        <a:t>Dex</a:t>
                      </a:r>
                      <a:r>
                        <a:rPr lang="fr-CA" dirty="0"/>
                        <a:t> + Oral </a:t>
                      </a:r>
                      <a:r>
                        <a:rPr lang="fr-CA" dirty="0" err="1"/>
                        <a:t>Ketamine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896885"/>
                  </a:ext>
                </a:extLst>
              </a:tr>
            </a:tbl>
          </a:graphicData>
        </a:graphic>
      </p:graphicFrame>
      <p:sp>
        <p:nvSpPr>
          <p:cNvPr id="7" name="Émoticône 6">
            <a:extLst>
              <a:ext uri="{FF2B5EF4-FFF2-40B4-BE49-F238E27FC236}">
                <a16:creationId xmlns:a16="http://schemas.microsoft.com/office/drawing/2014/main" id="{6870E120-B724-49D5-B94E-EFFF7F8EC0BF}"/>
              </a:ext>
            </a:extLst>
          </p:cNvPr>
          <p:cNvSpPr/>
          <p:nvPr/>
        </p:nvSpPr>
        <p:spPr>
          <a:xfrm>
            <a:off x="3905955" y="1687510"/>
            <a:ext cx="428978" cy="29082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Émoticône 8">
            <a:extLst>
              <a:ext uri="{FF2B5EF4-FFF2-40B4-BE49-F238E27FC236}">
                <a16:creationId xmlns:a16="http://schemas.microsoft.com/office/drawing/2014/main" id="{11396829-BFF1-454F-8C50-94BE51C65135}"/>
              </a:ext>
            </a:extLst>
          </p:cNvPr>
          <p:cNvSpPr/>
          <p:nvPr/>
        </p:nvSpPr>
        <p:spPr>
          <a:xfrm>
            <a:off x="4792133" y="1687508"/>
            <a:ext cx="428978" cy="29082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Émoticône 9">
            <a:extLst>
              <a:ext uri="{FF2B5EF4-FFF2-40B4-BE49-F238E27FC236}">
                <a16:creationId xmlns:a16="http://schemas.microsoft.com/office/drawing/2014/main" id="{BC56D092-48F2-4F40-BF77-0D447851E84E}"/>
              </a:ext>
            </a:extLst>
          </p:cNvPr>
          <p:cNvSpPr/>
          <p:nvPr/>
        </p:nvSpPr>
        <p:spPr>
          <a:xfrm>
            <a:off x="5678311" y="1687509"/>
            <a:ext cx="428978" cy="29082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Émoticône 10">
            <a:extLst>
              <a:ext uri="{FF2B5EF4-FFF2-40B4-BE49-F238E27FC236}">
                <a16:creationId xmlns:a16="http://schemas.microsoft.com/office/drawing/2014/main" id="{5F4EB866-2E90-4DE2-A45A-A881B302264B}"/>
              </a:ext>
            </a:extLst>
          </p:cNvPr>
          <p:cNvSpPr/>
          <p:nvPr/>
        </p:nvSpPr>
        <p:spPr>
          <a:xfrm>
            <a:off x="3945467" y="2055458"/>
            <a:ext cx="428978" cy="29082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Émoticône 11">
            <a:extLst>
              <a:ext uri="{FF2B5EF4-FFF2-40B4-BE49-F238E27FC236}">
                <a16:creationId xmlns:a16="http://schemas.microsoft.com/office/drawing/2014/main" id="{090453F1-17B2-4D7F-A3C1-0872DCD72304}"/>
              </a:ext>
            </a:extLst>
          </p:cNvPr>
          <p:cNvSpPr/>
          <p:nvPr/>
        </p:nvSpPr>
        <p:spPr>
          <a:xfrm>
            <a:off x="3945467" y="2423405"/>
            <a:ext cx="428978" cy="29082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Émoticône 12">
            <a:extLst>
              <a:ext uri="{FF2B5EF4-FFF2-40B4-BE49-F238E27FC236}">
                <a16:creationId xmlns:a16="http://schemas.microsoft.com/office/drawing/2014/main" id="{6ABF0641-69C4-4B69-B52F-D9BAE98D0EF9}"/>
              </a:ext>
            </a:extLst>
          </p:cNvPr>
          <p:cNvSpPr/>
          <p:nvPr/>
        </p:nvSpPr>
        <p:spPr>
          <a:xfrm>
            <a:off x="3945467" y="2791352"/>
            <a:ext cx="428978" cy="29082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D644CEAF-BD77-4D1A-8776-9EE0191432BE}"/>
              </a:ext>
            </a:extLst>
          </p:cNvPr>
          <p:cNvSpPr/>
          <p:nvPr/>
        </p:nvSpPr>
        <p:spPr>
          <a:xfrm>
            <a:off x="6643510" y="1687509"/>
            <a:ext cx="428978" cy="29082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Nuage 14">
            <a:extLst>
              <a:ext uri="{FF2B5EF4-FFF2-40B4-BE49-F238E27FC236}">
                <a16:creationId xmlns:a16="http://schemas.microsoft.com/office/drawing/2014/main" id="{44CE7AFA-B365-407C-AFF2-37D062901F70}"/>
              </a:ext>
            </a:extLst>
          </p:cNvPr>
          <p:cNvSpPr/>
          <p:nvPr/>
        </p:nvSpPr>
        <p:spPr>
          <a:xfrm>
            <a:off x="7580487" y="1687507"/>
            <a:ext cx="428978" cy="29082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Nuage 15">
            <a:extLst>
              <a:ext uri="{FF2B5EF4-FFF2-40B4-BE49-F238E27FC236}">
                <a16:creationId xmlns:a16="http://schemas.microsoft.com/office/drawing/2014/main" id="{CBE557B6-BFEA-4572-8C72-B92DFC264BF7}"/>
              </a:ext>
            </a:extLst>
          </p:cNvPr>
          <p:cNvSpPr/>
          <p:nvPr/>
        </p:nvSpPr>
        <p:spPr>
          <a:xfrm>
            <a:off x="5006622" y="2423404"/>
            <a:ext cx="428978" cy="29082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Nuage 16">
            <a:extLst>
              <a:ext uri="{FF2B5EF4-FFF2-40B4-BE49-F238E27FC236}">
                <a16:creationId xmlns:a16="http://schemas.microsoft.com/office/drawing/2014/main" id="{C9E21C02-C2B8-4541-B403-20E2E926D497}"/>
              </a:ext>
            </a:extLst>
          </p:cNvPr>
          <p:cNvSpPr/>
          <p:nvPr/>
        </p:nvSpPr>
        <p:spPr>
          <a:xfrm>
            <a:off x="5892800" y="2346287"/>
            <a:ext cx="428978" cy="29082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Nuage 17">
            <a:extLst>
              <a:ext uri="{FF2B5EF4-FFF2-40B4-BE49-F238E27FC236}">
                <a16:creationId xmlns:a16="http://schemas.microsoft.com/office/drawing/2014/main" id="{302AB434-04A7-4F0D-A0B2-90C54D73B3B5}"/>
              </a:ext>
            </a:extLst>
          </p:cNvPr>
          <p:cNvSpPr/>
          <p:nvPr/>
        </p:nvSpPr>
        <p:spPr>
          <a:xfrm>
            <a:off x="3968045" y="3159299"/>
            <a:ext cx="428978" cy="26126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Nuage 18">
            <a:extLst>
              <a:ext uri="{FF2B5EF4-FFF2-40B4-BE49-F238E27FC236}">
                <a16:creationId xmlns:a16="http://schemas.microsoft.com/office/drawing/2014/main" id="{CAFBF130-3772-4C29-AA4D-82D2B9EA51D1}"/>
              </a:ext>
            </a:extLst>
          </p:cNvPr>
          <p:cNvSpPr/>
          <p:nvPr/>
        </p:nvSpPr>
        <p:spPr>
          <a:xfrm>
            <a:off x="4792133" y="3135878"/>
            <a:ext cx="428978" cy="2728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Nuage 19">
            <a:extLst>
              <a:ext uri="{FF2B5EF4-FFF2-40B4-BE49-F238E27FC236}">
                <a16:creationId xmlns:a16="http://schemas.microsoft.com/office/drawing/2014/main" id="{EB085EA4-22AF-43CC-AC88-397910FF9000}"/>
              </a:ext>
            </a:extLst>
          </p:cNvPr>
          <p:cNvSpPr/>
          <p:nvPr/>
        </p:nvSpPr>
        <p:spPr>
          <a:xfrm>
            <a:off x="5723467" y="3135878"/>
            <a:ext cx="428978" cy="29082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Interdiction 20">
            <a:extLst>
              <a:ext uri="{FF2B5EF4-FFF2-40B4-BE49-F238E27FC236}">
                <a16:creationId xmlns:a16="http://schemas.microsoft.com/office/drawing/2014/main" id="{3FD8F544-279A-4E3C-80A9-879B9F9D2F81}"/>
              </a:ext>
            </a:extLst>
          </p:cNvPr>
          <p:cNvSpPr/>
          <p:nvPr/>
        </p:nvSpPr>
        <p:spPr>
          <a:xfrm>
            <a:off x="3968046" y="3527246"/>
            <a:ext cx="428978" cy="291465"/>
          </a:xfrm>
          <a:prstGeom prst="noSmoking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2" name="Interdiction 21">
            <a:extLst>
              <a:ext uri="{FF2B5EF4-FFF2-40B4-BE49-F238E27FC236}">
                <a16:creationId xmlns:a16="http://schemas.microsoft.com/office/drawing/2014/main" id="{40118A6C-AE90-4097-AF13-5FA66E0FDF7A}"/>
              </a:ext>
            </a:extLst>
          </p:cNvPr>
          <p:cNvSpPr/>
          <p:nvPr/>
        </p:nvSpPr>
        <p:spPr>
          <a:xfrm>
            <a:off x="3968045" y="3862420"/>
            <a:ext cx="428978" cy="291465"/>
          </a:xfrm>
          <a:prstGeom prst="noSmoking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3" name="Interdiction 22">
            <a:extLst>
              <a:ext uri="{FF2B5EF4-FFF2-40B4-BE49-F238E27FC236}">
                <a16:creationId xmlns:a16="http://schemas.microsoft.com/office/drawing/2014/main" id="{5C7086E1-DBF1-4BAA-A956-7F640E18A3C3}"/>
              </a:ext>
            </a:extLst>
          </p:cNvPr>
          <p:cNvSpPr/>
          <p:nvPr/>
        </p:nvSpPr>
        <p:spPr>
          <a:xfrm>
            <a:off x="3770491" y="5739610"/>
            <a:ext cx="428978" cy="291465"/>
          </a:xfrm>
          <a:prstGeom prst="noSmoking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4" name="Nuage 23">
            <a:extLst>
              <a:ext uri="{FF2B5EF4-FFF2-40B4-BE49-F238E27FC236}">
                <a16:creationId xmlns:a16="http://schemas.microsoft.com/office/drawing/2014/main" id="{34781FAB-9CA7-4690-B4F6-B072575BEE8B}"/>
              </a:ext>
            </a:extLst>
          </p:cNvPr>
          <p:cNvSpPr/>
          <p:nvPr/>
        </p:nvSpPr>
        <p:spPr>
          <a:xfrm>
            <a:off x="3770491" y="5167200"/>
            <a:ext cx="428978" cy="26126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Émoticône 24">
            <a:extLst>
              <a:ext uri="{FF2B5EF4-FFF2-40B4-BE49-F238E27FC236}">
                <a16:creationId xmlns:a16="http://schemas.microsoft.com/office/drawing/2014/main" id="{5E75246D-1C67-476C-9025-0DD3737AF5C9}"/>
              </a:ext>
            </a:extLst>
          </p:cNvPr>
          <p:cNvSpPr/>
          <p:nvPr/>
        </p:nvSpPr>
        <p:spPr>
          <a:xfrm>
            <a:off x="3753556" y="4565229"/>
            <a:ext cx="428978" cy="29082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53DD860-9F31-4C49-9D0F-7AC7E7A57AD7}"/>
              </a:ext>
            </a:extLst>
          </p:cNvPr>
          <p:cNvSpPr txBox="1"/>
          <p:nvPr/>
        </p:nvSpPr>
        <p:spPr>
          <a:xfrm>
            <a:off x="4543331" y="4466294"/>
            <a:ext cx="34275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 err="1">
                <a:solidFill>
                  <a:schemeClr val="bg1"/>
                </a:solidFill>
              </a:rPr>
              <a:t>Favors</a:t>
            </a:r>
            <a:r>
              <a:rPr lang="fr-CA" sz="2000" dirty="0">
                <a:solidFill>
                  <a:schemeClr val="bg1"/>
                </a:solidFill>
              </a:rPr>
              <a:t>  </a:t>
            </a:r>
            <a:r>
              <a:rPr lang="fr-CA" sz="2000" dirty="0" err="1">
                <a:solidFill>
                  <a:schemeClr val="bg1"/>
                </a:solidFill>
              </a:rPr>
              <a:t>dexmedetomidine</a:t>
            </a:r>
            <a:endParaRPr lang="fr-CA" sz="2000" dirty="0">
              <a:solidFill>
                <a:schemeClr val="bg1"/>
              </a:solidFill>
            </a:endParaRPr>
          </a:p>
          <a:p>
            <a:endParaRPr lang="fr-CA" sz="2000" dirty="0">
              <a:solidFill>
                <a:schemeClr val="bg1"/>
              </a:solidFill>
            </a:endParaRPr>
          </a:p>
          <a:p>
            <a:r>
              <a:rPr lang="fr-CA" sz="2000" dirty="0">
                <a:solidFill>
                  <a:schemeClr val="bg1"/>
                </a:solidFill>
              </a:rPr>
              <a:t>Neutral</a:t>
            </a:r>
          </a:p>
          <a:p>
            <a:endParaRPr lang="en-CA" sz="2000" dirty="0">
              <a:solidFill>
                <a:schemeClr val="bg1"/>
              </a:solidFill>
            </a:endParaRPr>
          </a:p>
          <a:p>
            <a:r>
              <a:rPr lang="en-CA" sz="2000" dirty="0">
                <a:solidFill>
                  <a:schemeClr val="bg1"/>
                </a:solidFill>
              </a:rPr>
              <a:t>Unfavourable</a:t>
            </a:r>
          </a:p>
        </p:txBody>
      </p:sp>
    </p:spTree>
    <p:extLst>
      <p:ext uri="{BB962C8B-B14F-4D97-AF65-F5344CB8AC3E}">
        <p14:creationId xmlns:p14="http://schemas.microsoft.com/office/powerpoint/2010/main" val="390267661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9" y="970845"/>
            <a:ext cx="11672711" cy="327378"/>
          </a:xfrm>
        </p:spPr>
        <p:txBody>
          <a:bodyPr>
            <a:normAutofit fontScale="90000"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Results…sedation</a:t>
            </a: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endParaRPr lang="en-CA" u="sng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F4131A-FB1E-413A-BCF3-AC8F4079A6A4}"/>
              </a:ext>
            </a:extLst>
          </p:cNvPr>
          <p:cNvSpPr txBox="1"/>
          <p:nvPr/>
        </p:nvSpPr>
        <p:spPr>
          <a:xfrm>
            <a:off x="304412" y="970845"/>
            <a:ext cx="87266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chemeClr val="bg1"/>
                </a:solidFill>
              </a:rPr>
              <a:t>Adequacy of sedation </a:t>
            </a:r>
          </a:p>
          <a:p>
            <a:r>
              <a:rPr lang="en-CA" sz="3200" dirty="0">
                <a:solidFill>
                  <a:schemeClr val="bg1"/>
                </a:solidFill>
              </a:rPr>
              <a:t>	</a:t>
            </a:r>
            <a:r>
              <a:rPr lang="en-CA" sz="2800" dirty="0">
                <a:solidFill>
                  <a:schemeClr val="bg1"/>
                </a:solidFill>
              </a:rPr>
              <a:t>Painful procedure				</a:t>
            </a:r>
            <a:r>
              <a:rPr lang="en-CA" sz="2800" b="1" dirty="0">
                <a:solidFill>
                  <a:schemeClr val="bg1"/>
                </a:solidFill>
              </a:rPr>
              <a:t>61% </a:t>
            </a:r>
            <a:r>
              <a:rPr lang="en-CA" sz="2800" dirty="0">
                <a:solidFill>
                  <a:schemeClr val="bg1"/>
                </a:solidFill>
              </a:rPr>
              <a:t>vs 47%</a:t>
            </a:r>
          </a:p>
          <a:p>
            <a:r>
              <a:rPr lang="en-CA" sz="2800" dirty="0">
                <a:solidFill>
                  <a:schemeClr val="bg1"/>
                </a:solidFill>
              </a:rPr>
              <a:t>	Non-painful procedure		</a:t>
            </a:r>
            <a:r>
              <a:rPr lang="en-CA" sz="2800" b="1" dirty="0">
                <a:solidFill>
                  <a:schemeClr val="bg1"/>
                </a:solidFill>
              </a:rPr>
              <a:t>84% </a:t>
            </a:r>
            <a:r>
              <a:rPr lang="en-CA" sz="2800" dirty="0">
                <a:solidFill>
                  <a:schemeClr val="bg1"/>
                </a:solidFill>
              </a:rPr>
              <a:t>vs 72%</a:t>
            </a:r>
          </a:p>
          <a:p>
            <a:endParaRPr lang="en-CA" sz="2800" dirty="0">
              <a:solidFill>
                <a:schemeClr val="bg1"/>
              </a:solidFill>
            </a:endParaRPr>
          </a:p>
          <a:p>
            <a:r>
              <a:rPr lang="en-CA" sz="2800" u="sng" dirty="0">
                <a:solidFill>
                  <a:schemeClr val="bg1"/>
                </a:solidFill>
              </a:rPr>
              <a:t>Need for rescue medication</a:t>
            </a:r>
            <a:r>
              <a:rPr lang="en-CA" sz="2800" dirty="0">
                <a:solidFill>
                  <a:schemeClr val="bg1"/>
                </a:solidFill>
              </a:rPr>
              <a:t>	</a:t>
            </a:r>
            <a:r>
              <a:rPr lang="en-CA" sz="2800" b="1" dirty="0">
                <a:solidFill>
                  <a:schemeClr val="bg1"/>
                </a:solidFill>
              </a:rPr>
              <a:t>10% </a:t>
            </a:r>
            <a:r>
              <a:rPr lang="en-CA" sz="2800" dirty="0">
                <a:solidFill>
                  <a:schemeClr val="bg1"/>
                </a:solidFill>
              </a:rPr>
              <a:t>vs 28%</a:t>
            </a:r>
          </a:p>
          <a:p>
            <a:r>
              <a:rPr lang="en-CA" sz="2800" dirty="0">
                <a:solidFill>
                  <a:schemeClr val="bg1"/>
                </a:solidFill>
              </a:rPr>
              <a:t> </a:t>
            </a:r>
          </a:p>
          <a:p>
            <a:r>
              <a:rPr lang="en-CA" sz="2800" dirty="0">
                <a:solidFill>
                  <a:schemeClr val="bg1"/>
                </a:solidFill>
              </a:rPr>
              <a:t>2 </a:t>
            </a:r>
            <a:r>
              <a:rPr lang="en-CA" sz="28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CA" sz="2800" dirty="0">
                <a:solidFill>
                  <a:schemeClr val="bg1"/>
                </a:solidFill>
              </a:rPr>
              <a:t>g/kg better than 1 </a:t>
            </a:r>
            <a:r>
              <a:rPr lang="en-CA" sz="28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CA" sz="2800" dirty="0">
                <a:solidFill>
                  <a:schemeClr val="bg1"/>
                </a:solidFill>
              </a:rPr>
              <a:t>g/kg</a:t>
            </a:r>
          </a:p>
          <a:p>
            <a:r>
              <a:rPr lang="en-CA" sz="2800" dirty="0">
                <a:solidFill>
                  <a:schemeClr val="bg1"/>
                </a:solidFill>
              </a:rPr>
              <a:t>4 </a:t>
            </a:r>
            <a:r>
              <a:rPr lang="en-CA" sz="28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CA" sz="2800" dirty="0">
                <a:solidFill>
                  <a:schemeClr val="bg1"/>
                </a:solidFill>
              </a:rPr>
              <a:t>g/kg better than 3 </a:t>
            </a:r>
            <a:r>
              <a:rPr lang="en-CA" sz="28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CA" sz="2800" dirty="0">
                <a:solidFill>
                  <a:schemeClr val="bg1"/>
                </a:solidFill>
              </a:rPr>
              <a:t>g/kg </a:t>
            </a:r>
          </a:p>
          <a:p>
            <a:endParaRPr lang="en-CA" sz="2800" dirty="0">
              <a:solidFill>
                <a:schemeClr val="bg1"/>
              </a:solidFill>
            </a:endParaRPr>
          </a:p>
          <a:p>
            <a:r>
              <a:rPr lang="en-CA" sz="2800" dirty="0">
                <a:solidFill>
                  <a:schemeClr val="bg1"/>
                </a:solidFill>
              </a:rPr>
              <a:t>No difference atomiser vs. drops</a:t>
            </a:r>
          </a:p>
        </p:txBody>
      </p:sp>
    </p:spTree>
    <p:extLst>
      <p:ext uri="{BB962C8B-B14F-4D97-AF65-F5344CB8AC3E}">
        <p14:creationId xmlns:p14="http://schemas.microsoft.com/office/powerpoint/2010/main" val="184318459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57" y="282222"/>
            <a:ext cx="11672711" cy="519290"/>
          </a:xfrm>
        </p:spPr>
        <p:txBody>
          <a:bodyPr>
            <a:normAutofit fontScale="90000"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Results…Adverse events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F4131A-FB1E-413A-BCF3-AC8F4079A6A4}"/>
              </a:ext>
            </a:extLst>
          </p:cNvPr>
          <p:cNvSpPr txBox="1"/>
          <p:nvPr/>
        </p:nvSpPr>
        <p:spPr>
          <a:xfrm>
            <a:off x="259257" y="1524000"/>
            <a:ext cx="8726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Bradycardia					2.2%</a:t>
            </a:r>
          </a:p>
          <a:p>
            <a:r>
              <a:rPr lang="en-CA" sz="3200" dirty="0">
                <a:solidFill>
                  <a:schemeClr val="bg1"/>
                </a:solidFill>
              </a:rPr>
              <a:t>Hypotension					1.2%</a:t>
            </a:r>
          </a:p>
          <a:p>
            <a:r>
              <a:rPr lang="en-CA" sz="3200" dirty="0">
                <a:solidFill>
                  <a:schemeClr val="bg1"/>
                </a:solidFill>
              </a:rPr>
              <a:t>Oxygen desaturation	0.5%</a:t>
            </a:r>
          </a:p>
          <a:p>
            <a:r>
              <a:rPr lang="en-CA" sz="3200" dirty="0">
                <a:solidFill>
                  <a:schemeClr val="bg1"/>
                </a:solidFill>
              </a:rPr>
              <a:t>Vomiting							0.4%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7402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fr-CA" sz="3200" dirty="0">
                <a:solidFill>
                  <a:schemeClr val="bg1"/>
                </a:solidFill>
              </a:rPr>
              <a:t>Important </a:t>
            </a:r>
            <a:r>
              <a:rPr lang="fr-CA" sz="3200" dirty="0" err="1">
                <a:solidFill>
                  <a:schemeClr val="bg1"/>
                </a:solidFill>
              </a:rPr>
              <a:t>heterogeneity</a:t>
            </a:r>
            <a:endParaRPr lang="fr-CA" sz="3200" dirty="0">
              <a:solidFill>
                <a:schemeClr val="bg1"/>
              </a:solidFill>
            </a:endParaRPr>
          </a:p>
          <a:p>
            <a:r>
              <a:rPr lang="fr-CA" sz="3200" dirty="0">
                <a:solidFill>
                  <a:schemeClr val="bg1"/>
                </a:solidFill>
              </a:rPr>
              <a:t>Few </a:t>
            </a:r>
            <a:r>
              <a:rPr lang="fr-CA" sz="3200" dirty="0" err="1">
                <a:solidFill>
                  <a:schemeClr val="bg1"/>
                </a:solidFill>
              </a:rPr>
              <a:t>studies</a:t>
            </a:r>
            <a:r>
              <a:rPr lang="fr-CA" sz="3200" dirty="0">
                <a:solidFill>
                  <a:schemeClr val="bg1"/>
                </a:solidFill>
              </a:rPr>
              <a:t> of </a:t>
            </a:r>
            <a:r>
              <a:rPr lang="fr-CA" sz="3200" dirty="0" err="1">
                <a:solidFill>
                  <a:schemeClr val="bg1"/>
                </a:solidFill>
              </a:rPr>
              <a:t>poor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quality</a:t>
            </a:r>
            <a:endParaRPr lang="fr-CA" sz="32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AE15E9-C28E-492E-865E-1A717436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16"/>
          <a:stretch/>
        </p:blipFill>
        <p:spPr>
          <a:xfrm>
            <a:off x="0" y="98055"/>
            <a:ext cx="7871791" cy="1583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B445B-2D50-43F7-ABB0-97A351B5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" y="6590980"/>
            <a:ext cx="4460349" cy="1934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7980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pPr marL="0" indent="0">
              <a:buNone/>
            </a:pPr>
            <a:r>
              <a:rPr lang="fr-CA" sz="3200" dirty="0">
                <a:solidFill>
                  <a:schemeClr val="bg1"/>
                </a:solidFill>
              </a:rPr>
              <a:t>Intranasal </a:t>
            </a:r>
            <a:r>
              <a:rPr lang="fr-CA" sz="3200" dirty="0" err="1">
                <a:solidFill>
                  <a:schemeClr val="bg1"/>
                </a:solidFill>
              </a:rPr>
              <a:t>dexmedetomidine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</a:p>
          <a:p>
            <a:r>
              <a:rPr lang="fr-CA" sz="3200" dirty="0">
                <a:solidFill>
                  <a:schemeClr val="bg1"/>
                </a:solidFill>
              </a:rPr>
              <a:t>	</a:t>
            </a:r>
            <a:r>
              <a:rPr lang="fr-CA" sz="3200" dirty="0" err="1">
                <a:solidFill>
                  <a:schemeClr val="bg1"/>
                </a:solidFill>
              </a:rPr>
              <a:t>Well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tolerated</a:t>
            </a:r>
            <a:endParaRPr lang="fr-CA" sz="3200" dirty="0">
              <a:solidFill>
                <a:schemeClr val="bg1"/>
              </a:solidFill>
            </a:endParaRPr>
          </a:p>
          <a:p>
            <a:r>
              <a:rPr lang="fr-CA" sz="3200" dirty="0">
                <a:solidFill>
                  <a:schemeClr val="bg1"/>
                </a:solidFill>
              </a:rPr>
              <a:t>	</a:t>
            </a:r>
            <a:r>
              <a:rPr lang="fr-CA" sz="3200" dirty="0" err="1">
                <a:solidFill>
                  <a:schemeClr val="bg1"/>
                </a:solidFill>
              </a:rPr>
              <a:t>Provide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sedative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effects</a:t>
            </a:r>
            <a:endParaRPr lang="fr-CA" sz="3200" dirty="0">
              <a:solidFill>
                <a:schemeClr val="bg1"/>
              </a:solidFill>
            </a:endParaRPr>
          </a:p>
          <a:p>
            <a:r>
              <a:rPr lang="fr-CA" sz="3200" dirty="0">
                <a:solidFill>
                  <a:schemeClr val="bg1"/>
                </a:solidFill>
              </a:rPr>
              <a:t>	</a:t>
            </a:r>
            <a:r>
              <a:rPr lang="fr-CA" sz="3200" dirty="0" err="1">
                <a:solidFill>
                  <a:schemeClr val="bg1"/>
                </a:solidFill>
              </a:rPr>
              <a:t>Seems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better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than</a:t>
            </a:r>
            <a:r>
              <a:rPr lang="fr-CA" sz="3200" dirty="0">
                <a:solidFill>
                  <a:schemeClr val="bg1"/>
                </a:solidFill>
              </a:rPr>
              <a:t> oral midazolam. </a:t>
            </a:r>
            <a:endParaRPr lang="en-CA" sz="3200" b="1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AE15E9-C28E-492E-865E-1A717436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16"/>
          <a:stretch/>
        </p:blipFill>
        <p:spPr>
          <a:xfrm>
            <a:off x="0" y="98055"/>
            <a:ext cx="7871791" cy="1583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B445B-2D50-43F7-ABB0-97A351B5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" y="6590980"/>
            <a:ext cx="4460349" cy="1934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287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#10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she refuses to be manipulated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</a:rPr>
              <a:t>What can you do?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CE9875-865B-474B-A4A8-F69634C2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577" y="1763325"/>
            <a:ext cx="4907845" cy="49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2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2255" y="4414431"/>
            <a:ext cx="10977211" cy="1507067"/>
          </a:xfrm>
        </p:spPr>
        <p:txBody>
          <a:bodyPr>
            <a:normAutofit/>
          </a:bodyPr>
          <a:lstStyle/>
          <a:p>
            <a:r>
              <a:rPr lang="fr-CA" sz="5400" dirty="0">
                <a:solidFill>
                  <a:schemeClr val="accent1"/>
                </a:solidFill>
              </a:rPr>
              <a:t>Bonus article…..</a:t>
            </a:r>
          </a:p>
        </p:txBody>
      </p:sp>
    </p:spTree>
    <p:extLst>
      <p:ext uri="{BB962C8B-B14F-4D97-AF65-F5344CB8AC3E}">
        <p14:creationId xmlns:p14="http://schemas.microsoft.com/office/powerpoint/2010/main" val="344810551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3307976"/>
            <a:ext cx="9862886" cy="244752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Painful procedures are very common in Peds ED</a:t>
            </a:r>
          </a:p>
          <a:p>
            <a:r>
              <a:rPr lang="en-CA" sz="2800" dirty="0">
                <a:solidFill>
                  <a:schemeClr val="bg1"/>
                </a:solidFill>
              </a:rPr>
              <a:t>Pain and anxiety are related</a:t>
            </a:r>
          </a:p>
          <a:p>
            <a:r>
              <a:rPr lang="en-CA" sz="2800" dirty="0">
                <a:solidFill>
                  <a:schemeClr val="bg1"/>
                </a:solidFill>
              </a:rPr>
              <a:t>Distraction and information could reduce pain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" y="142388"/>
            <a:ext cx="7474226" cy="30016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7639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506134"/>
            <a:ext cx="9862886" cy="32493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Compare the effects of </a:t>
            </a:r>
            <a:r>
              <a:rPr lang="en-US" sz="2800" b="1" dirty="0">
                <a:solidFill>
                  <a:schemeClr val="bg1"/>
                </a:solidFill>
              </a:rPr>
              <a:t>watching a cartoon </a:t>
            </a:r>
            <a:r>
              <a:rPr lang="en-US" sz="2800" dirty="0">
                <a:solidFill>
                  <a:schemeClr val="bg1"/>
                </a:solidFill>
              </a:rPr>
              <a:t>and an </a:t>
            </a:r>
            <a:r>
              <a:rPr lang="en-US" sz="2800" b="1" dirty="0">
                <a:solidFill>
                  <a:schemeClr val="bg1"/>
                </a:solidFill>
              </a:rPr>
              <a:t>information video </a:t>
            </a:r>
            <a:r>
              <a:rPr lang="en-US" sz="2800" dirty="0">
                <a:solidFill>
                  <a:schemeClr val="bg1"/>
                </a:solidFill>
              </a:rPr>
              <a:t>about IV insertion on the </a:t>
            </a:r>
            <a:r>
              <a:rPr lang="en-US" sz="2800" b="1" dirty="0">
                <a:solidFill>
                  <a:schemeClr val="bg1"/>
                </a:solidFill>
              </a:rPr>
              <a:t>pain</a:t>
            </a:r>
            <a:r>
              <a:rPr lang="en-US" sz="2800" dirty="0">
                <a:solidFill>
                  <a:schemeClr val="bg1"/>
                </a:solidFill>
              </a:rPr>
              <a:t> and </a:t>
            </a:r>
            <a:r>
              <a:rPr lang="en-US" sz="2800" b="1" dirty="0">
                <a:solidFill>
                  <a:schemeClr val="bg1"/>
                </a:solidFill>
              </a:rPr>
              <a:t>fear</a:t>
            </a:r>
            <a:r>
              <a:rPr lang="en-US" sz="2800" dirty="0">
                <a:solidFill>
                  <a:schemeClr val="bg1"/>
                </a:solidFill>
              </a:rPr>
              <a:t> levels of children aged 6-12 years.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84985" y="142388"/>
            <a:ext cx="7474226" cy="2205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9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1794" y="2032000"/>
            <a:ext cx="10484427" cy="2551289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en-CA" sz="2800" dirty="0">
                <a:solidFill>
                  <a:schemeClr val="bg1"/>
                </a:solidFill>
              </a:rPr>
              <a:t>Not enough information for children &lt; 6 months</a:t>
            </a:r>
          </a:p>
          <a:p>
            <a:r>
              <a:rPr lang="en-CA" sz="2800" dirty="0">
                <a:solidFill>
                  <a:schemeClr val="bg1"/>
                </a:solidFill>
              </a:rPr>
              <a:t>Few patients in the pain study</a:t>
            </a:r>
            <a:endParaRPr lang="fr-CA" sz="2600" dirty="0">
              <a:solidFill>
                <a:schemeClr val="bg1"/>
              </a:solidFill>
            </a:endParaRPr>
          </a:p>
          <a:p>
            <a:endParaRPr lang="fr-CA" sz="3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210280-3DFD-4080-9002-E97E8FDFA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72" b="13888"/>
          <a:stretch/>
        </p:blipFill>
        <p:spPr>
          <a:xfrm>
            <a:off x="293301" y="125338"/>
            <a:ext cx="9104243" cy="14657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B3F4FB-23D8-48B6-B70C-C934376E6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9" y="6468342"/>
            <a:ext cx="9893110" cy="2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816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506134"/>
            <a:ext cx="9862886" cy="32493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Design</a:t>
            </a:r>
            <a:r>
              <a:rPr lang="en-CA" sz="2800" dirty="0">
                <a:solidFill>
                  <a:schemeClr val="bg1"/>
                </a:solidFill>
              </a:rPr>
              <a:t>: Randomized controlled trial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Setting</a:t>
            </a:r>
            <a:r>
              <a:rPr lang="en-CA" sz="2800" dirty="0">
                <a:solidFill>
                  <a:schemeClr val="bg1"/>
                </a:solidFill>
              </a:rPr>
              <a:t>: Single Pediatric ED in Istanbul</a:t>
            </a:r>
            <a:endParaRPr lang="en-CA" sz="2600" dirty="0">
              <a:solidFill>
                <a:schemeClr val="bg1"/>
              </a:solidFill>
            </a:endParaRPr>
          </a:p>
          <a:p>
            <a:r>
              <a:rPr lang="en-CA" sz="2600" dirty="0">
                <a:solidFill>
                  <a:schemeClr val="bg1"/>
                </a:solidFill>
              </a:rPr>
              <a:t> 				2017-18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84985" y="142388"/>
            <a:ext cx="7474226" cy="2205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5589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506134"/>
            <a:ext cx="9862886" cy="32493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6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3200" b="1" dirty="0">
                <a:solidFill>
                  <a:schemeClr val="bg1"/>
                </a:solidFill>
              </a:rPr>
              <a:t>Participants</a:t>
            </a:r>
            <a:r>
              <a:rPr lang="en-CA" sz="32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CA" sz="3200" dirty="0">
                <a:solidFill>
                  <a:schemeClr val="bg1"/>
                </a:solidFill>
              </a:rPr>
              <a:t>6-12 years old</a:t>
            </a:r>
          </a:p>
          <a:p>
            <a:pPr lvl="1"/>
            <a:r>
              <a:rPr lang="en-CA" sz="3200" dirty="0">
                <a:solidFill>
                  <a:schemeClr val="bg1"/>
                </a:solidFill>
              </a:rPr>
              <a:t>Needs an IV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84985" y="142388"/>
            <a:ext cx="7474226" cy="2205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664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506134"/>
            <a:ext cx="9862886" cy="32493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6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3200" b="1" dirty="0">
                <a:solidFill>
                  <a:schemeClr val="bg1"/>
                </a:solidFill>
              </a:rPr>
              <a:t>Interventions</a:t>
            </a:r>
            <a:r>
              <a:rPr lang="en-CA" sz="32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Video (Before)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Cartoon (During the procedure)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Control</a:t>
            </a:r>
          </a:p>
          <a:p>
            <a:pPr lvl="1"/>
            <a:endParaRPr lang="en-CA" sz="30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16"/>
          <a:stretch/>
        </p:blipFill>
        <p:spPr>
          <a:xfrm>
            <a:off x="84985" y="142388"/>
            <a:ext cx="7474226" cy="2205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AD7840-5BCA-49B8-B118-E003FD8B0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969" y="2085670"/>
            <a:ext cx="3166359" cy="19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143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506134"/>
            <a:ext cx="9862886" cy="32493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Outcomes</a:t>
            </a:r>
            <a:r>
              <a:rPr lang="en-CA" sz="2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Pain		Wong Baker FACES scale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Fear		Children Face Scale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84985" y="142388"/>
            <a:ext cx="7474226" cy="2205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  <p:pic>
        <p:nvPicPr>
          <p:cNvPr id="8" name="Picture 1" descr="hea_30_6_780_fig1a.gif">
            <a:extLst>
              <a:ext uri="{FF2B5EF4-FFF2-40B4-BE49-F238E27FC236}">
                <a16:creationId xmlns:a16="http://schemas.microsoft.com/office/drawing/2014/main" id="{2881A1BD-6CAE-4B9B-ADA1-FC94CDC3EE1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56" y="4216400"/>
            <a:ext cx="37465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7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506134"/>
            <a:ext cx="9862886" cy="32493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2800" b="1" u="sng" dirty="0">
                <a:solidFill>
                  <a:schemeClr val="bg1"/>
                </a:solidFill>
              </a:rPr>
              <a:t>Analysis</a:t>
            </a:r>
          </a:p>
          <a:p>
            <a:r>
              <a:rPr lang="en-CA" sz="3600" b="1" dirty="0">
                <a:solidFill>
                  <a:schemeClr val="bg1"/>
                </a:solidFill>
              </a:rPr>
              <a:t>Sample size</a:t>
            </a:r>
            <a:r>
              <a:rPr lang="en-CA" sz="3600" dirty="0">
                <a:solidFill>
                  <a:schemeClr val="bg1"/>
                </a:solidFill>
              </a:rPr>
              <a:t>: 159 participants/group </a:t>
            </a:r>
          </a:p>
          <a:p>
            <a:pPr lvl="1"/>
            <a:r>
              <a:rPr lang="en-CA" sz="3200" dirty="0">
                <a:solidFill>
                  <a:schemeClr val="bg1"/>
                </a:solidFill>
              </a:rPr>
              <a:t>80% power to find</a:t>
            </a:r>
          </a:p>
          <a:p>
            <a:pPr lvl="1"/>
            <a:r>
              <a:rPr lang="en-CA" sz="3200" dirty="0">
                <a:solidFill>
                  <a:schemeClr val="bg1"/>
                </a:solidFill>
              </a:rPr>
              <a:t>0.20 effect size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84985" y="142388"/>
            <a:ext cx="7474226" cy="2205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624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236597" cy="2305615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Results…baseline characteristics</a:t>
            </a: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endParaRPr lang="en-CA" u="sng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236A5B-0BB8-468A-8098-F27D407C1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52"/>
          <a:stretch/>
        </p:blipFill>
        <p:spPr>
          <a:xfrm>
            <a:off x="1231489" y="2305615"/>
            <a:ext cx="9395512" cy="37888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0C5D3CB-E11D-41FF-BBF0-7729132EBC93}"/>
              </a:ext>
            </a:extLst>
          </p:cNvPr>
          <p:cNvSpPr txBox="1"/>
          <p:nvPr/>
        </p:nvSpPr>
        <p:spPr>
          <a:xfrm>
            <a:off x="1393883" y="1152807"/>
            <a:ext cx="8537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>
                <a:solidFill>
                  <a:srgbClr val="C00000"/>
                </a:solidFill>
              </a:rPr>
              <a:t>477 </a:t>
            </a:r>
            <a:r>
              <a:rPr lang="fr-CA" sz="3200" dirty="0" err="1">
                <a:solidFill>
                  <a:srgbClr val="C00000"/>
                </a:solidFill>
              </a:rPr>
              <a:t>enrolled</a:t>
            </a:r>
            <a:r>
              <a:rPr lang="fr-CA" sz="3200" dirty="0">
                <a:solidFill>
                  <a:srgbClr val="C00000"/>
                </a:solidFill>
              </a:rPr>
              <a:t> and 18 </a:t>
            </a:r>
            <a:r>
              <a:rPr lang="fr-CA" sz="3200" dirty="0" err="1">
                <a:solidFill>
                  <a:srgbClr val="C00000"/>
                </a:solidFill>
              </a:rPr>
              <a:t>refused</a:t>
            </a:r>
            <a:r>
              <a:rPr lang="fr-CA" sz="3200" dirty="0">
                <a:solidFill>
                  <a:srgbClr val="C00000"/>
                </a:solidFill>
              </a:rPr>
              <a:t> to </a:t>
            </a:r>
            <a:r>
              <a:rPr lang="fr-CA" sz="3200" dirty="0" err="1">
                <a:solidFill>
                  <a:srgbClr val="C00000"/>
                </a:solidFill>
              </a:rPr>
              <a:t>participate</a:t>
            </a:r>
            <a:endParaRPr lang="en-CA" sz="32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795335-30E7-47F6-9766-8B7898E4C4B7}"/>
              </a:ext>
            </a:extLst>
          </p:cNvPr>
          <p:cNvSpPr txBox="1"/>
          <p:nvPr/>
        </p:nvSpPr>
        <p:spPr>
          <a:xfrm rot="19752147">
            <a:off x="5373088" y="4218299"/>
            <a:ext cx="2970685" cy="120032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7200" dirty="0">
                <a:solidFill>
                  <a:srgbClr val="FF0000"/>
                </a:solidFill>
              </a:rPr>
              <a:t>Similar</a:t>
            </a:r>
          </a:p>
        </p:txBody>
      </p:sp>
    </p:spTree>
    <p:extLst>
      <p:ext uri="{BB962C8B-B14F-4D97-AF65-F5344CB8AC3E}">
        <p14:creationId xmlns:p14="http://schemas.microsoft.com/office/powerpoint/2010/main" val="3993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58045"/>
            <a:ext cx="9236597" cy="1027289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Results…pain scores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AB1D21-BCB8-4C1D-817E-8A0B9A506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61" b="2371"/>
          <a:stretch/>
        </p:blipFill>
        <p:spPr>
          <a:xfrm>
            <a:off x="-1" y="570089"/>
            <a:ext cx="10408877" cy="628791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FC42DB2-38F6-4633-ADDC-F3DDEC1BA568}"/>
              </a:ext>
            </a:extLst>
          </p:cNvPr>
          <p:cNvCxnSpPr>
            <a:cxnSpLocks/>
          </p:cNvCxnSpPr>
          <p:nvPr/>
        </p:nvCxnSpPr>
        <p:spPr>
          <a:xfrm flipH="1">
            <a:off x="2144889" y="2573867"/>
            <a:ext cx="4436534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C00E40C-6EF0-4A6D-BCEF-E70EB47E970E}"/>
              </a:ext>
            </a:extLst>
          </p:cNvPr>
          <p:cNvCxnSpPr>
            <a:cxnSpLocks/>
          </p:cNvCxnSpPr>
          <p:nvPr/>
        </p:nvCxnSpPr>
        <p:spPr>
          <a:xfrm flipH="1">
            <a:off x="2048933" y="4397022"/>
            <a:ext cx="4436534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23E0D06-B381-402A-B03F-1C40E2407F69}"/>
              </a:ext>
            </a:extLst>
          </p:cNvPr>
          <p:cNvCxnSpPr>
            <a:cxnSpLocks/>
          </p:cNvCxnSpPr>
          <p:nvPr/>
        </p:nvCxnSpPr>
        <p:spPr>
          <a:xfrm flipH="1">
            <a:off x="2144889" y="6112934"/>
            <a:ext cx="4436534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08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58045"/>
            <a:ext cx="9236597" cy="1027289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Results…FEAR scores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073A28-635A-47FB-9A58-7B3646359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" y="609602"/>
            <a:ext cx="8229601" cy="6128735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6D182E-E6D9-4193-992F-F39952D603AE}"/>
              </a:ext>
            </a:extLst>
          </p:cNvPr>
          <p:cNvCxnSpPr>
            <a:cxnSpLocks/>
          </p:cNvCxnSpPr>
          <p:nvPr/>
        </p:nvCxnSpPr>
        <p:spPr>
          <a:xfrm flipH="1">
            <a:off x="2365022" y="2353734"/>
            <a:ext cx="5142089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7A850C8-6B7F-43FA-A027-8CA13D530475}"/>
              </a:ext>
            </a:extLst>
          </p:cNvPr>
          <p:cNvCxnSpPr>
            <a:cxnSpLocks/>
          </p:cNvCxnSpPr>
          <p:nvPr/>
        </p:nvCxnSpPr>
        <p:spPr>
          <a:xfrm flipH="1">
            <a:off x="2489200" y="4109156"/>
            <a:ext cx="5017911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BA3C85B-4542-46E2-9635-C7D9176CD58F}"/>
              </a:ext>
            </a:extLst>
          </p:cNvPr>
          <p:cNvCxnSpPr>
            <a:cxnSpLocks/>
          </p:cNvCxnSpPr>
          <p:nvPr/>
        </p:nvCxnSpPr>
        <p:spPr>
          <a:xfrm flipH="1">
            <a:off x="2489200" y="5904090"/>
            <a:ext cx="5017911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6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506134"/>
            <a:ext cx="9862886" cy="32493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en-CA" sz="2800" dirty="0">
                <a:solidFill>
                  <a:schemeClr val="bg1"/>
                </a:solidFill>
              </a:rPr>
              <a:t>Pain and FEAR measured at 5 min post IV only</a:t>
            </a:r>
          </a:p>
          <a:p>
            <a:r>
              <a:rPr lang="en-CA" sz="2800" dirty="0">
                <a:solidFill>
                  <a:schemeClr val="bg1"/>
                </a:solidFill>
              </a:rPr>
              <a:t>No blinding</a:t>
            </a:r>
          </a:p>
          <a:p>
            <a:r>
              <a:rPr lang="en-CA" sz="2800" dirty="0">
                <a:solidFill>
                  <a:schemeClr val="bg1"/>
                </a:solidFill>
              </a:rPr>
              <a:t>Pain and fear are subjective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84985" y="142388"/>
            <a:ext cx="7474226" cy="2205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2775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2506134"/>
            <a:ext cx="9862886" cy="32493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Cartoon or video decrease pain and fear associated to IV in children</a:t>
            </a:r>
          </a:p>
          <a:p>
            <a:r>
              <a:rPr lang="en-CA" sz="2800" dirty="0">
                <a:solidFill>
                  <a:schemeClr val="bg1"/>
                </a:solidFill>
              </a:rPr>
              <a:t>Simple and cheap intervention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EBF5CE-A016-4F39-A1F3-8A898954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16"/>
          <a:stretch/>
        </p:blipFill>
        <p:spPr>
          <a:xfrm>
            <a:off x="84985" y="142388"/>
            <a:ext cx="7474226" cy="2205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AAFA0-B7FD-43E6-BE99-4F6DAA1A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5" y="6424076"/>
            <a:ext cx="2398571" cy="254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E5864-56E3-4797-8959-CA40B26D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77" y="6424076"/>
            <a:ext cx="3504162" cy="2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25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1794" y="1730463"/>
            <a:ext cx="10484427" cy="2808221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Ibuprofen use was associated with reduced temperature and less pain within the first 24 hours than acetaminophen use.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Similar safety profile</a:t>
            </a:r>
            <a:endParaRPr lang="fr-CA" sz="2600" dirty="0">
              <a:solidFill>
                <a:schemeClr val="bg1"/>
              </a:solidFill>
            </a:endParaRPr>
          </a:p>
          <a:p>
            <a:endParaRPr lang="fr-CA" sz="3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2EA8A8-93B6-4FBE-8276-AAB804471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72" b="13888"/>
          <a:stretch/>
        </p:blipFill>
        <p:spPr>
          <a:xfrm>
            <a:off x="293301" y="125338"/>
            <a:ext cx="9104243" cy="14657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9FE060-4DB8-4639-80DD-84D4DE7BE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9" y="6468342"/>
            <a:ext cx="9893110" cy="2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5104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0F4E0-A97A-4484-A5EE-F0E85EF2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>
            <a:normAutofit/>
          </a:bodyPr>
          <a:lstStyle/>
          <a:p>
            <a:r>
              <a:rPr lang="en-CA" sz="4000" b="1" u="sng" dirty="0">
                <a:solidFill>
                  <a:schemeClr val="accent1"/>
                </a:solidFill>
              </a:rPr>
              <a:t>Take-home messages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C48238-874E-4396-9C1C-347141E96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780822"/>
            <a:ext cx="11695288" cy="4642557"/>
          </a:xfrm>
        </p:spPr>
        <p:txBody>
          <a:bodyPr>
            <a:normAutofit/>
          </a:bodyPr>
          <a:lstStyle/>
          <a:p>
            <a:r>
              <a:rPr lang="en-CA" sz="3200" dirty="0"/>
              <a:t>Ibuprofen is better than acetaminophen in young children</a:t>
            </a:r>
          </a:p>
          <a:p>
            <a:r>
              <a:rPr lang="en-CA" sz="3200" dirty="0"/>
              <a:t>Watch-out with pre-procedural opioid</a:t>
            </a:r>
          </a:p>
          <a:p>
            <a:r>
              <a:rPr lang="en-CA" sz="3200" dirty="0"/>
              <a:t>No need for fasting before procedure</a:t>
            </a:r>
          </a:p>
          <a:p>
            <a:r>
              <a:rPr lang="en-CA" sz="3200" dirty="0"/>
              <a:t>Dexmedetomidine may be useful for procedure</a:t>
            </a:r>
          </a:p>
          <a:p>
            <a:r>
              <a:rPr lang="en-CA" sz="3200" dirty="0"/>
              <a:t>Distraction is effective for procedure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083704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0F4E0-A97A-4484-A5EE-F0E85EF2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>
            <a:normAutofit/>
          </a:bodyPr>
          <a:lstStyle/>
          <a:p>
            <a:r>
              <a:rPr lang="en-CA" sz="4000" b="1" u="sng" dirty="0">
                <a:solidFill>
                  <a:schemeClr val="accent1"/>
                </a:solidFill>
              </a:rPr>
              <a:t>Take-home messages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C48238-874E-4396-9C1C-347141E96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780822"/>
            <a:ext cx="11695288" cy="4642557"/>
          </a:xfrm>
        </p:spPr>
        <p:txBody>
          <a:bodyPr>
            <a:normAutofit/>
          </a:bodyPr>
          <a:lstStyle/>
          <a:p>
            <a:r>
              <a:rPr lang="en-CA" sz="3200" dirty="0"/>
              <a:t>Inhaled Mg sulfate is not effective</a:t>
            </a:r>
          </a:p>
          <a:p>
            <a:r>
              <a:rPr lang="en-CA" sz="3200" dirty="0"/>
              <a:t>No item of the </a:t>
            </a:r>
            <a:r>
              <a:rPr lang="en-CA" sz="3200" dirty="0" err="1"/>
              <a:t>Labstick</a:t>
            </a:r>
            <a:r>
              <a:rPr lang="en-CA" sz="3200" dirty="0"/>
              <a:t> is perfect</a:t>
            </a:r>
          </a:p>
          <a:p>
            <a:r>
              <a:rPr lang="en-CA" sz="3200" dirty="0"/>
              <a:t>1% meningitis in newborn with UTI</a:t>
            </a:r>
          </a:p>
          <a:p>
            <a:r>
              <a:rPr lang="en-CA" sz="3200" dirty="0"/>
              <a:t>Bacterial meningitis (1000 </a:t>
            </a:r>
            <a:r>
              <a:rPr lang="en-CA" sz="3200" dirty="0" err="1"/>
              <a:t>neutro</a:t>
            </a:r>
            <a:r>
              <a:rPr lang="en-CA" sz="3200" dirty="0"/>
              <a:t>, procalcitonin, CRP, CSF protein)</a:t>
            </a:r>
          </a:p>
          <a:p>
            <a:r>
              <a:rPr lang="en-CA" sz="3200" dirty="0"/>
              <a:t>65% success with Non surgical Tx of appendicitis</a:t>
            </a:r>
          </a:p>
          <a:p>
            <a:r>
              <a:rPr lang="en-CA" sz="3200" dirty="0"/>
              <a:t>Pulled elbow is a clinical Diagnosis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912604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2255" y="4414431"/>
            <a:ext cx="10977211" cy="1507067"/>
          </a:xfrm>
        </p:spPr>
        <p:txBody>
          <a:bodyPr>
            <a:normAutofit/>
          </a:bodyPr>
          <a:lstStyle/>
          <a:p>
            <a:r>
              <a:rPr lang="fr-CA" sz="5400" dirty="0" err="1">
                <a:solidFill>
                  <a:schemeClr val="accent1"/>
                </a:solidFill>
              </a:rPr>
              <a:t>They</a:t>
            </a:r>
            <a:r>
              <a:rPr lang="fr-CA" sz="5400" dirty="0">
                <a:solidFill>
                  <a:schemeClr val="accent1"/>
                </a:solidFill>
              </a:rPr>
              <a:t> </a:t>
            </a:r>
            <a:r>
              <a:rPr lang="fr-CA" sz="5400" dirty="0" err="1">
                <a:solidFill>
                  <a:schemeClr val="accent1"/>
                </a:solidFill>
              </a:rPr>
              <a:t>almost</a:t>
            </a:r>
            <a:r>
              <a:rPr lang="fr-CA" sz="5400" dirty="0">
                <a:solidFill>
                  <a:schemeClr val="accent1"/>
                </a:solidFill>
              </a:rPr>
              <a:t> made </a:t>
            </a:r>
            <a:r>
              <a:rPr lang="fr-CA" sz="5400" dirty="0" err="1">
                <a:solidFill>
                  <a:schemeClr val="accent1"/>
                </a:solidFill>
              </a:rPr>
              <a:t>it</a:t>
            </a:r>
            <a:r>
              <a:rPr lang="fr-CA" sz="5400" dirty="0">
                <a:solidFill>
                  <a:schemeClr val="accent1"/>
                </a:solidFill>
              </a:rPr>
              <a:t> …..</a:t>
            </a:r>
          </a:p>
        </p:txBody>
      </p:sp>
    </p:spTree>
    <p:extLst>
      <p:ext uri="{BB962C8B-B14F-4D97-AF65-F5344CB8AC3E}">
        <p14:creationId xmlns:p14="http://schemas.microsoft.com/office/powerpoint/2010/main" val="76512434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358" y="4399263"/>
            <a:ext cx="9862886" cy="172968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CPR coach improves CPR quality during resuscitation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DCD0A5-F07B-4C59-B9BB-297619A61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20" y="6502401"/>
            <a:ext cx="4871381" cy="2726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01C32C-1334-4CA8-8729-37A47CF52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0" y="229064"/>
            <a:ext cx="8229600" cy="37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9996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5"/>
            <a:ext cx="9862886" cy="26416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Assess if the presence of a CPR Coach would improve adherence to PALS guidelines during simulated pediatric resuscitations.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84AF59-F782-4612-871B-4C8C73784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65" b="20402"/>
          <a:stretch/>
        </p:blipFill>
        <p:spPr>
          <a:xfrm>
            <a:off x="84985" y="180622"/>
            <a:ext cx="8229600" cy="11288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D2F240-D65C-4775-9F90-DE14908FC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0" y="6502401"/>
            <a:ext cx="4871381" cy="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6627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r>
              <a:rPr lang="fr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Design: </a:t>
            </a:r>
            <a:r>
              <a:rPr lang="en-CA" sz="2800" dirty="0">
                <a:solidFill>
                  <a:schemeClr val="bg1"/>
                </a:solidFill>
              </a:rPr>
              <a:t>Secondary analysis of a simulation RCT</a:t>
            </a:r>
          </a:p>
          <a:p>
            <a:r>
              <a:rPr lang="en-CA" sz="2800" dirty="0">
                <a:solidFill>
                  <a:schemeClr val="bg1"/>
                </a:solidFill>
              </a:rPr>
              <a:t>Intervention Coach or No coach</a:t>
            </a:r>
          </a:p>
          <a:p>
            <a:r>
              <a:rPr lang="en-CA" sz="2800" dirty="0">
                <a:solidFill>
                  <a:schemeClr val="bg1"/>
                </a:solidFill>
              </a:rPr>
              <a:t>Outcome: Performance score on PALS adherence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B6DF9A-E051-4A00-ADF5-D5E1BD114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65" b="20402"/>
          <a:stretch/>
        </p:blipFill>
        <p:spPr>
          <a:xfrm>
            <a:off x="84985" y="180622"/>
            <a:ext cx="8229600" cy="11288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AE7847-B504-4EE4-8FCB-3670ADECC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0" y="6502401"/>
            <a:ext cx="4871381" cy="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4492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25156" cy="2305615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</a:t>
            </a: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endParaRPr lang="en-CA" u="sng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1EE82B-6764-4C09-9216-D8EA5C106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025" y="0"/>
            <a:ext cx="6843486" cy="65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57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fr-CA" sz="3200" dirty="0" err="1">
                <a:solidFill>
                  <a:schemeClr val="bg1"/>
                </a:solidFill>
              </a:rPr>
              <a:t>Retrospective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study</a:t>
            </a:r>
            <a:endParaRPr lang="fr-CA" sz="3200" dirty="0">
              <a:solidFill>
                <a:schemeClr val="bg1"/>
              </a:solidFill>
            </a:endParaRPr>
          </a:p>
          <a:p>
            <a:r>
              <a:rPr lang="fr-CA" sz="3200" dirty="0">
                <a:solidFill>
                  <a:schemeClr val="bg1"/>
                </a:solidFill>
              </a:rPr>
              <a:t>No information on the </a:t>
            </a:r>
            <a:r>
              <a:rPr lang="fr-CA" sz="3200" dirty="0" err="1">
                <a:solidFill>
                  <a:schemeClr val="bg1"/>
                </a:solidFill>
              </a:rPr>
              <a:t>clinical</a:t>
            </a:r>
            <a:r>
              <a:rPr lang="fr-CA" sz="3200" dirty="0">
                <a:solidFill>
                  <a:schemeClr val="bg1"/>
                </a:solidFill>
              </a:rPr>
              <a:t> impact of a 5 points </a:t>
            </a:r>
            <a:r>
              <a:rPr lang="fr-CA" sz="3200" dirty="0" err="1">
                <a:solidFill>
                  <a:schemeClr val="bg1"/>
                </a:solidFill>
              </a:rPr>
              <a:t>difference</a:t>
            </a:r>
            <a:r>
              <a:rPr lang="fr-CA" sz="3200" dirty="0">
                <a:solidFill>
                  <a:schemeClr val="bg1"/>
                </a:solidFill>
              </a:rPr>
              <a:t> on the performance score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9AB799-BF19-43FF-8112-8E0FEB2FC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65" b="20402"/>
          <a:stretch/>
        </p:blipFill>
        <p:spPr>
          <a:xfrm>
            <a:off x="84985" y="180622"/>
            <a:ext cx="8229600" cy="11288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A7B383-305F-47E5-8116-52A0F9024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0" y="6502401"/>
            <a:ext cx="4871381" cy="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9522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4" y="1986844"/>
            <a:ext cx="11395815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The presence of a CPR Coach correlated with an improvement in adherence to PALS guidelines during simulated pediatric resuscitations.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6666AE-4788-4C69-9C99-BC6F0B5B9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65" b="20402"/>
          <a:stretch/>
        </p:blipFill>
        <p:spPr>
          <a:xfrm>
            <a:off x="84985" y="180622"/>
            <a:ext cx="8229600" cy="11288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5FB6D5-5856-463F-8F0D-EE08C6700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0" y="6502401"/>
            <a:ext cx="4871381" cy="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2943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358" y="3160889"/>
            <a:ext cx="9862886" cy="296806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Head CT involves radiation for the brain of children</a:t>
            </a:r>
          </a:p>
          <a:p>
            <a:r>
              <a:rPr lang="en-CA" sz="2800" dirty="0">
                <a:solidFill>
                  <a:schemeClr val="bg1"/>
                </a:solidFill>
              </a:rPr>
              <a:t>MRI has limited accessibility and is longer to make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120745-A98D-428D-88F8-A8586DAEA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11"/>
            <a:ext cx="8269357" cy="2743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9D2027-E316-4747-A308-4BBB4B0C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7" y="6431568"/>
            <a:ext cx="3029531" cy="3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0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6" y="396607"/>
            <a:ext cx="10579923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#1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GIRL with an acute otitis media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u="sng" dirty="0">
                <a:solidFill>
                  <a:schemeClr val="bg1"/>
                </a:solidFill>
              </a:rPr>
              <a:t>What is the best medication for fever and for pain?</a:t>
            </a:r>
          </a:p>
          <a:p>
            <a:r>
              <a:rPr lang="en-CA" sz="3200" dirty="0" err="1">
                <a:solidFill>
                  <a:schemeClr val="bg1"/>
                </a:solidFill>
              </a:rPr>
              <a:t>Acetaminphen</a:t>
            </a:r>
            <a:endParaRPr lang="en-CA" sz="3200" dirty="0">
              <a:solidFill>
                <a:schemeClr val="bg1"/>
              </a:solidFill>
            </a:endParaRPr>
          </a:p>
          <a:p>
            <a:r>
              <a:rPr lang="en-CA" sz="3200" dirty="0">
                <a:solidFill>
                  <a:schemeClr val="bg1"/>
                </a:solidFill>
              </a:rPr>
              <a:t>Ibuprofen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 difference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AAC17DC-2CBE-4A33-BA89-F8D3755961C6}"/>
              </a:ext>
            </a:extLst>
          </p:cNvPr>
          <p:cNvSpPr/>
          <p:nvPr/>
        </p:nvSpPr>
        <p:spPr>
          <a:xfrm>
            <a:off x="372533" y="3567289"/>
            <a:ext cx="3149600" cy="74506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7802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5"/>
            <a:ext cx="9862886" cy="26416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Evaluate the ability of a quick brain MRI protocol to detect clinically important traumatic brain injuries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022BE3-7B81-4A86-A92C-7ED0B1553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61" b="36729"/>
          <a:stretch/>
        </p:blipFill>
        <p:spPr>
          <a:xfrm>
            <a:off x="0" y="248355"/>
            <a:ext cx="8269357" cy="8918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15664E-9D11-473E-BC38-081E8B07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7" y="6431568"/>
            <a:ext cx="3029531" cy="3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4521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4" y="1986844"/>
            <a:ext cx="10763637" cy="3768655"/>
          </a:xfrm>
        </p:spPr>
        <p:txBody>
          <a:bodyPr anchor="t">
            <a:noAutofit/>
          </a:bodyPr>
          <a:lstStyle/>
          <a:p>
            <a:r>
              <a:rPr lang="fr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Design: </a:t>
            </a:r>
            <a:r>
              <a:rPr lang="en-CA" sz="2400" dirty="0">
                <a:solidFill>
                  <a:schemeClr val="bg1"/>
                </a:solidFill>
              </a:rPr>
              <a:t>prospective cohort of children &lt; 15 years and head trauma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Intervention</a:t>
            </a:r>
            <a:r>
              <a:rPr lang="en-CA" sz="2400" dirty="0">
                <a:solidFill>
                  <a:schemeClr val="bg1"/>
                </a:solidFill>
              </a:rPr>
              <a:t>: after their head CT  		MRI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Outcome</a:t>
            </a:r>
            <a:r>
              <a:rPr lang="en-CA" sz="2400" dirty="0">
                <a:solidFill>
                  <a:schemeClr val="bg1"/>
                </a:solidFill>
              </a:rPr>
              <a:t>: Ability of MRI to detect TBI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54353D-833D-4719-967E-303C13219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61" b="36729"/>
          <a:stretch/>
        </p:blipFill>
        <p:spPr>
          <a:xfrm>
            <a:off x="0" y="248355"/>
            <a:ext cx="8269357" cy="8918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87B94B-ABAD-4E96-AA29-56B8ADD62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7" y="6431568"/>
            <a:ext cx="3029531" cy="310721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97E8C16-6355-4215-BCE4-FA9BCB714C75}"/>
              </a:ext>
            </a:extLst>
          </p:cNvPr>
          <p:cNvCxnSpPr/>
          <p:nvPr/>
        </p:nvCxnSpPr>
        <p:spPr>
          <a:xfrm>
            <a:off x="5373511" y="3285066"/>
            <a:ext cx="609600" cy="0"/>
          </a:xfrm>
          <a:prstGeom prst="straightConnector1">
            <a:avLst/>
          </a:prstGeom>
          <a:ln w="57150">
            <a:solidFill>
              <a:schemeClr val="bg2">
                <a:lumMod val="5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2629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25156" cy="2305615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</a:t>
            </a: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br>
              <a:rPr lang="en-CA" u="sng" dirty="0">
                <a:solidFill>
                  <a:schemeClr val="bg1"/>
                </a:solidFill>
              </a:rPr>
            </a:br>
            <a:endParaRPr lang="en-CA" u="sng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39297C-1ED8-4C83-BF0E-BCA0FAF4A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928" y="0"/>
            <a:ext cx="10247836" cy="537265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9FBBB99-EEFE-4104-BF9F-C3AD206D403E}"/>
              </a:ext>
            </a:extLst>
          </p:cNvPr>
          <p:cNvSpPr/>
          <p:nvPr/>
        </p:nvSpPr>
        <p:spPr>
          <a:xfrm>
            <a:off x="4741333" y="462844"/>
            <a:ext cx="643467" cy="3951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D1E9452-4652-4A18-9529-20FBD6D158EB}"/>
              </a:ext>
            </a:extLst>
          </p:cNvPr>
          <p:cNvSpPr/>
          <p:nvPr/>
        </p:nvSpPr>
        <p:spPr>
          <a:xfrm>
            <a:off x="8901289" y="462844"/>
            <a:ext cx="643467" cy="3951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390C82-7A98-432A-A99C-90328C09D47F}"/>
              </a:ext>
            </a:extLst>
          </p:cNvPr>
          <p:cNvSpPr/>
          <p:nvPr/>
        </p:nvSpPr>
        <p:spPr>
          <a:xfrm>
            <a:off x="4803422" y="1090235"/>
            <a:ext cx="643467" cy="15400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6B246D9-2BF3-4739-A362-5FA22F489C40}"/>
              </a:ext>
            </a:extLst>
          </p:cNvPr>
          <p:cNvSpPr/>
          <p:nvPr/>
        </p:nvSpPr>
        <p:spPr>
          <a:xfrm>
            <a:off x="7862711" y="4724400"/>
            <a:ext cx="643467" cy="3951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517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fr-CA" sz="3200" dirty="0">
                <a:solidFill>
                  <a:schemeClr val="bg1"/>
                </a:solidFill>
              </a:rPr>
              <a:t>All patients </a:t>
            </a:r>
            <a:r>
              <a:rPr lang="fr-CA" sz="3200" dirty="0" err="1">
                <a:solidFill>
                  <a:schemeClr val="bg1"/>
                </a:solidFill>
              </a:rPr>
              <a:t>were</a:t>
            </a:r>
            <a:r>
              <a:rPr lang="fr-CA" sz="3200" dirty="0">
                <a:solidFill>
                  <a:schemeClr val="bg1"/>
                </a:solidFill>
              </a:rPr>
              <a:t> stable </a:t>
            </a:r>
            <a:r>
              <a:rPr lang="fr-CA" sz="3200" dirty="0" err="1">
                <a:solidFill>
                  <a:schemeClr val="bg1"/>
                </a:solidFill>
              </a:rPr>
              <a:t>enough</a:t>
            </a:r>
            <a:r>
              <a:rPr lang="fr-CA" sz="3200" dirty="0">
                <a:solidFill>
                  <a:schemeClr val="bg1"/>
                </a:solidFill>
              </a:rPr>
              <a:t> to have CT and MRI</a:t>
            </a:r>
          </a:p>
          <a:p>
            <a:r>
              <a:rPr lang="fr-CA" sz="3200" dirty="0">
                <a:solidFill>
                  <a:schemeClr val="bg1"/>
                </a:solidFill>
              </a:rPr>
              <a:t>A lot of incidentalome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5ACEF2-93B9-46B6-9E1C-6623D9C46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61" b="36729"/>
          <a:stretch/>
        </p:blipFill>
        <p:spPr>
          <a:xfrm>
            <a:off x="0" y="248355"/>
            <a:ext cx="8269357" cy="8918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016A2E-24C0-48E7-BA3A-45A3F7A72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7" y="6431568"/>
            <a:ext cx="3029531" cy="3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1635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4" y="1986844"/>
            <a:ext cx="11395815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MRI is not ready to be used for TBI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09FEFF-43CA-4B0A-BA5E-5F332412B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61" b="36729"/>
          <a:stretch/>
        </p:blipFill>
        <p:spPr>
          <a:xfrm>
            <a:off x="0" y="248355"/>
            <a:ext cx="8269357" cy="8918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5FE0E0-54F8-498E-B646-8CDB38D41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7" y="6431568"/>
            <a:ext cx="3029531" cy="3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4359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358" y="3307645"/>
            <a:ext cx="9862886" cy="26416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Compare conservative management vs. small chest tube for spontaneous pneumothorax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4830AB-1BCB-49F0-90CE-B9D13600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8" y="6498167"/>
            <a:ext cx="3737113" cy="228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A53F4A-DF87-4088-916B-511682C7B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7303911" cy="30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5432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4" y="1986844"/>
            <a:ext cx="11486127" cy="3939823"/>
          </a:xfrm>
        </p:spPr>
        <p:txBody>
          <a:bodyPr anchor="t">
            <a:noAutofit/>
          </a:bodyPr>
          <a:lstStyle/>
          <a:p>
            <a:r>
              <a:rPr lang="fr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Design: </a:t>
            </a:r>
            <a:r>
              <a:rPr lang="en-CA" sz="2400" dirty="0">
                <a:solidFill>
                  <a:schemeClr val="bg1"/>
                </a:solidFill>
              </a:rPr>
              <a:t>Multicenter RCT in Australia (39 sites)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Participants</a:t>
            </a:r>
            <a:r>
              <a:rPr lang="en-CA" sz="2400" dirty="0">
                <a:solidFill>
                  <a:schemeClr val="bg1"/>
                </a:solidFill>
              </a:rPr>
              <a:t>: 14-50 years old with spontaneous pneumothorax (</a:t>
            </a:r>
            <a:r>
              <a:rPr lang="fr-CA" sz="2400" dirty="0">
                <a:solidFill>
                  <a:schemeClr val="bg1"/>
                </a:solidFill>
              </a:rPr>
              <a:t>&gt; 6cm </a:t>
            </a:r>
            <a:r>
              <a:rPr lang="fr-CA" sz="2400" dirty="0" err="1">
                <a:solidFill>
                  <a:schemeClr val="bg1"/>
                </a:solidFill>
              </a:rPr>
              <a:t>rim</a:t>
            </a:r>
            <a:r>
              <a:rPr lang="fr-CA" sz="2400" dirty="0">
                <a:solidFill>
                  <a:schemeClr val="bg1"/>
                </a:solidFill>
              </a:rPr>
              <a:t>)</a:t>
            </a:r>
            <a:endParaRPr lang="en-CA" sz="2400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Intervention</a:t>
            </a:r>
            <a:r>
              <a:rPr lang="en-CA" sz="2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Small-bore (≤12 French) </a:t>
            </a:r>
            <a:r>
              <a:rPr lang="en-US" sz="2200" dirty="0" err="1">
                <a:solidFill>
                  <a:schemeClr val="bg1"/>
                </a:solidFill>
              </a:rPr>
              <a:t>Seldinger</a:t>
            </a:r>
            <a:r>
              <a:rPr lang="en-US" sz="2200" dirty="0">
                <a:solidFill>
                  <a:schemeClr val="bg1"/>
                </a:solidFill>
              </a:rPr>
              <a:t>-style chest tube for 4 hours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Observation for 4 hours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Outcome</a:t>
            </a:r>
            <a:r>
              <a:rPr lang="en-CA" sz="2400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Complete radiographic resolution of primary spontaneous pneumothorax at 8 weeks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408B60-14E3-4973-BDBB-8624C5AEE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418" b="21162"/>
          <a:stretch/>
        </p:blipFill>
        <p:spPr>
          <a:xfrm>
            <a:off x="0" y="306350"/>
            <a:ext cx="10147430" cy="10821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0BB4AC-28E5-45DB-981B-95433C3AC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58" y="6498167"/>
            <a:ext cx="373711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2949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810044" cy="1106310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</a:t>
            </a:r>
          </a:p>
        </p:txBody>
      </p:sp>
      <p:graphicFrame>
        <p:nvGraphicFramePr>
          <p:cNvPr id="4" name="Tableau 9">
            <a:extLst>
              <a:ext uri="{FF2B5EF4-FFF2-40B4-BE49-F238E27FC236}">
                <a16:creationId xmlns:a16="http://schemas.microsoft.com/office/drawing/2014/main" id="{E0CBBF2C-EF44-4A76-A243-66BC4B29F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813314"/>
              </p:ext>
            </p:extLst>
          </p:nvPr>
        </p:nvGraphicFramePr>
        <p:xfrm>
          <a:off x="457199" y="1579359"/>
          <a:ext cx="9810045" cy="3678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4312">
                  <a:extLst>
                    <a:ext uri="{9D8B030D-6E8A-4147-A177-3AD203B41FA5}">
                      <a16:colId xmlns:a16="http://schemas.microsoft.com/office/drawing/2014/main" val="279171987"/>
                    </a:ext>
                  </a:extLst>
                </a:gridCol>
                <a:gridCol w="1964267">
                  <a:extLst>
                    <a:ext uri="{9D8B030D-6E8A-4147-A177-3AD203B41FA5}">
                      <a16:colId xmlns:a16="http://schemas.microsoft.com/office/drawing/2014/main" val="2876945914"/>
                    </a:ext>
                  </a:extLst>
                </a:gridCol>
                <a:gridCol w="2421466">
                  <a:extLst>
                    <a:ext uri="{9D8B030D-6E8A-4147-A177-3AD203B41FA5}">
                      <a16:colId xmlns:a16="http://schemas.microsoft.com/office/drawing/2014/main" val="321774088"/>
                    </a:ext>
                  </a:extLst>
                </a:gridCol>
              </a:tblGrid>
              <a:tr h="445891">
                <a:tc>
                  <a:txBody>
                    <a:bodyPr/>
                    <a:lstStyle/>
                    <a:p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Intervention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Control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74200"/>
                  </a:ext>
                </a:extLst>
              </a:tr>
              <a:tr h="445891">
                <a:tc>
                  <a:txBody>
                    <a:bodyPr/>
                    <a:lstStyle/>
                    <a:p>
                      <a:r>
                        <a:rPr lang="fr-CA" sz="2400" dirty="0" err="1"/>
                        <a:t>Number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154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162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849071"/>
                  </a:ext>
                </a:extLst>
              </a:tr>
              <a:tr h="802604">
                <a:tc>
                  <a:txBody>
                    <a:bodyPr/>
                    <a:lstStyle/>
                    <a:p>
                      <a:r>
                        <a:rPr lang="fr-CA" sz="2400" dirty="0" err="1"/>
                        <a:t>Had</a:t>
                      </a:r>
                      <a:r>
                        <a:rPr lang="fr-CA" sz="2400" dirty="0"/>
                        <a:t> a </a:t>
                      </a:r>
                      <a:r>
                        <a:rPr lang="fr-CA" sz="2400" dirty="0" err="1"/>
                        <a:t>chest</a:t>
                      </a:r>
                      <a:r>
                        <a:rPr lang="fr-CA" sz="2400" dirty="0"/>
                        <a:t> tube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94%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15%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213887"/>
                  </a:ext>
                </a:extLst>
              </a:tr>
              <a:tr h="802604">
                <a:tc>
                  <a:txBody>
                    <a:bodyPr/>
                    <a:lstStyle/>
                    <a:p>
                      <a:r>
                        <a:rPr lang="fr-CA" sz="2400" dirty="0" err="1"/>
                        <a:t>Chest</a:t>
                      </a:r>
                      <a:r>
                        <a:rPr lang="fr-CA" sz="2400" dirty="0"/>
                        <a:t> tube &gt; 24 </a:t>
                      </a:r>
                      <a:r>
                        <a:rPr lang="fr-CA" sz="2400" dirty="0" err="1"/>
                        <a:t>hours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51%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9%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324717"/>
                  </a:ext>
                </a:extLst>
              </a:tr>
              <a:tr h="1159317">
                <a:tc>
                  <a:txBody>
                    <a:bodyPr/>
                    <a:lstStyle/>
                    <a:p>
                      <a:r>
                        <a:rPr lang="fr-CA" sz="2400" dirty="0"/>
                        <a:t>Complete </a:t>
                      </a:r>
                      <a:r>
                        <a:rPr lang="fr-CA" sz="2400" dirty="0" err="1"/>
                        <a:t>resolution</a:t>
                      </a:r>
                      <a:endParaRPr lang="fr-CA" sz="2400" dirty="0"/>
                    </a:p>
                    <a:p>
                      <a:r>
                        <a:rPr lang="fr-CA" sz="2400" dirty="0"/>
                        <a:t>At 8 </a:t>
                      </a:r>
                      <a:r>
                        <a:rPr lang="fr-CA" sz="2400" dirty="0" err="1"/>
                        <a:t>weeks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98.5%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400" dirty="0"/>
                        <a:t>94.4%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759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27952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1986844"/>
            <a:ext cx="9862886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fr-CA" sz="3200" dirty="0">
                <a:solidFill>
                  <a:schemeClr val="bg1"/>
                </a:solidFill>
              </a:rPr>
              <a:t>Very few teenagers</a:t>
            </a:r>
          </a:p>
          <a:p>
            <a:r>
              <a:rPr lang="fr-CA" sz="3200" dirty="0" err="1">
                <a:solidFill>
                  <a:schemeClr val="bg1"/>
                </a:solidFill>
              </a:rPr>
              <a:t>Debatable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primary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outcome</a:t>
            </a:r>
            <a:endParaRPr lang="fr-CA" sz="32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3D1C80-535D-46A4-9D49-177100E57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18" b="21162"/>
          <a:stretch/>
        </p:blipFill>
        <p:spPr>
          <a:xfrm>
            <a:off x="0" y="306350"/>
            <a:ext cx="10147430" cy="10821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74E6F7-307C-4285-B94F-D38D9583E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8" y="6498167"/>
            <a:ext cx="373711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5108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4" y="1986844"/>
            <a:ext cx="11395815" cy="37686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Conservative treatment is acceptable for spontaneous pneumothorax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113007-DBBA-4676-95D4-AE5EB7BF3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18" b="21162"/>
          <a:stretch/>
        </p:blipFill>
        <p:spPr>
          <a:xfrm>
            <a:off x="0" y="306350"/>
            <a:ext cx="10147430" cy="10821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4B461C5-DDB1-4AD2-BBEF-493DA530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8" y="6498167"/>
            <a:ext cx="373711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40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003" y="507615"/>
            <a:ext cx="8534400" cy="905550"/>
          </a:xfrm>
        </p:spPr>
        <p:txBody>
          <a:bodyPr/>
          <a:lstStyle/>
          <a:p>
            <a:r>
              <a:rPr lang="fr-CA" u="sng" dirty="0" err="1">
                <a:solidFill>
                  <a:schemeClr val="bg2"/>
                </a:solidFill>
              </a:rPr>
              <a:t>ConfliCt</a:t>
            </a:r>
            <a:r>
              <a:rPr lang="fr-CA" u="sng" dirty="0">
                <a:solidFill>
                  <a:schemeClr val="bg2"/>
                </a:solidFill>
              </a:rPr>
              <a:t> of </a:t>
            </a:r>
            <a:r>
              <a:rPr lang="fr-CA" u="sng" dirty="0" err="1">
                <a:solidFill>
                  <a:schemeClr val="bg2"/>
                </a:solidFill>
              </a:rPr>
              <a:t>Interest</a:t>
            </a:r>
            <a:endParaRPr lang="fr-CA" u="sng" dirty="0">
              <a:solidFill>
                <a:schemeClr val="bg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8739" y="1589809"/>
            <a:ext cx="8534400" cy="3615267"/>
          </a:xfrm>
        </p:spPr>
        <p:txBody>
          <a:bodyPr>
            <a:normAutofit/>
          </a:bodyPr>
          <a:lstStyle/>
          <a:p>
            <a:r>
              <a:rPr lang="fr-CA" sz="3600" dirty="0">
                <a:solidFill>
                  <a:schemeClr val="bg1"/>
                </a:solidFill>
              </a:rPr>
              <a:t>None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1E3549-B63B-4BB0-A7C6-52DFC23C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413" y="1784962"/>
            <a:ext cx="4762500" cy="952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4E7200-C339-4AC1-8852-591C2C0A4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78" y="3193396"/>
            <a:ext cx="2600325" cy="13049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03E385-C955-40BA-8186-F3129271C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4613893"/>
            <a:ext cx="28575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#2 … 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teenage girl with a displaced arm fracture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99" y="1776307"/>
            <a:ext cx="9660211" cy="3677041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12 years old girl</a:t>
            </a:r>
            <a:endParaRPr lang="en-CA" dirty="0"/>
          </a:p>
          <a:p>
            <a:r>
              <a:rPr lang="en-CA" sz="3200" dirty="0">
                <a:solidFill>
                  <a:schemeClr val="bg1"/>
                </a:solidFill>
              </a:rPr>
              <a:t>Pain 10/10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46AB96-6BE4-47A2-858B-519BF56E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457"/>
          <a:stretch/>
        </p:blipFill>
        <p:spPr>
          <a:xfrm rot="5400000">
            <a:off x="6511704" y="627518"/>
            <a:ext cx="2793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8970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357" y="2675634"/>
            <a:ext cx="9862886" cy="26416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Evaluate the feasibility and acceptability of virtual reality distraction for patient comfort during intravenous procedures in the pediatric emergency department .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9A1399-770E-488A-8BB2-40418D37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7" y="242404"/>
            <a:ext cx="10168039" cy="21734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E9372D-98B8-438F-919B-4868CB0E2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1377"/>
            <a:ext cx="5923683" cy="38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5991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1571" y="1371600"/>
            <a:ext cx="11486127" cy="4767009"/>
          </a:xfrm>
        </p:spPr>
        <p:txBody>
          <a:bodyPr anchor="t">
            <a:noAutofit/>
          </a:bodyPr>
          <a:lstStyle/>
          <a:p>
            <a:r>
              <a:rPr lang="fr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Design: </a:t>
            </a:r>
            <a:r>
              <a:rPr lang="en-CA" sz="2400" dirty="0">
                <a:solidFill>
                  <a:schemeClr val="bg1"/>
                </a:solidFill>
              </a:rPr>
              <a:t>Single center RCT 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Participants</a:t>
            </a:r>
            <a:r>
              <a:rPr lang="en-CA" sz="2400" dirty="0">
                <a:solidFill>
                  <a:schemeClr val="bg1"/>
                </a:solidFill>
              </a:rPr>
              <a:t>: Children with an Intra-venous procedure in the ED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Intervention</a:t>
            </a:r>
            <a:r>
              <a:rPr lang="en-CA" sz="2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Use of virtual reality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Control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Outcome</a:t>
            </a:r>
            <a:r>
              <a:rPr lang="en-CA" sz="2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Feasibility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Verbal numeric scale for PAIN</a:t>
            </a:r>
          </a:p>
          <a:p>
            <a:pPr lvl="1"/>
            <a:endParaRPr lang="en-CA" sz="26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2362F6-E8E8-4BD1-83E3-205BEB23D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410"/>
          <a:stretch/>
        </p:blipFill>
        <p:spPr>
          <a:xfrm>
            <a:off x="0" y="0"/>
            <a:ext cx="10168039" cy="1143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E5EAD1-F141-4B99-9416-95DC33BCF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21377"/>
            <a:ext cx="5923683" cy="38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665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810044" cy="1106310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D21044-C912-495A-A8A2-FF22C698A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244" y="-5362"/>
            <a:ext cx="6254045" cy="67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2497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810044" cy="1106310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55A18B-C97F-4593-B9C5-791FD87C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40" y="1061607"/>
            <a:ext cx="9325993" cy="486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2338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5" y="3036711"/>
            <a:ext cx="9862886" cy="271878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fr-CA" sz="3200" dirty="0">
                <a:solidFill>
                  <a:schemeClr val="bg1"/>
                </a:solidFill>
              </a:rPr>
              <a:t>Small </a:t>
            </a:r>
            <a:r>
              <a:rPr lang="fr-CA" sz="3200" dirty="0" err="1">
                <a:solidFill>
                  <a:schemeClr val="bg1"/>
                </a:solidFill>
              </a:rPr>
              <a:t>study</a:t>
            </a:r>
            <a:endParaRPr lang="fr-CA" sz="3200" dirty="0">
              <a:solidFill>
                <a:schemeClr val="bg1"/>
              </a:solidFill>
            </a:endParaRPr>
          </a:p>
          <a:p>
            <a:r>
              <a:rPr lang="fr-CA" sz="3200" dirty="0">
                <a:solidFill>
                  <a:schemeClr val="bg1"/>
                </a:solidFill>
              </a:rPr>
              <a:t>No </a:t>
            </a:r>
            <a:r>
              <a:rPr lang="fr-CA" sz="3200" dirty="0" err="1">
                <a:solidFill>
                  <a:schemeClr val="bg1"/>
                </a:solidFill>
              </a:rPr>
              <a:t>blinding</a:t>
            </a:r>
            <a:endParaRPr lang="fr-CA" sz="32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EE8C63-6FF0-4DF1-A8E0-617563B8D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72"/>
          <a:stretch/>
        </p:blipFill>
        <p:spPr>
          <a:xfrm>
            <a:off x="0" y="0"/>
            <a:ext cx="10168039" cy="20153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E604CE-EB22-4230-A61A-B6E2465DC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1377"/>
            <a:ext cx="5923683" cy="38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1695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84" y="3183467"/>
            <a:ext cx="11395815" cy="257203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The addition of virtual reality to standard care is feasible and acceptable for pain and distress management during IV procedures in the pediatric ED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24A278-E6B3-4F5C-9704-1C9D7B69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19912E-511E-4BEE-959B-2407A531E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72"/>
          <a:stretch/>
        </p:blipFill>
        <p:spPr>
          <a:xfrm>
            <a:off x="0" y="0"/>
            <a:ext cx="10168039" cy="20153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9B064E-1DE8-4287-8F75-62C1D98A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1377"/>
            <a:ext cx="5923683" cy="38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8080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8612" y="4696653"/>
            <a:ext cx="8534400" cy="1507067"/>
          </a:xfrm>
        </p:spPr>
        <p:txBody>
          <a:bodyPr>
            <a:normAutofit/>
          </a:bodyPr>
          <a:lstStyle/>
          <a:p>
            <a:r>
              <a:rPr lang="fr-CA" sz="5400" dirty="0" err="1">
                <a:solidFill>
                  <a:schemeClr val="accent1"/>
                </a:solidFill>
              </a:rPr>
              <a:t>Thank</a:t>
            </a:r>
            <a:r>
              <a:rPr lang="fr-CA" sz="5400" dirty="0">
                <a:solidFill>
                  <a:schemeClr val="accent1"/>
                </a:solidFill>
              </a:rPr>
              <a:t> </a:t>
            </a:r>
            <a:r>
              <a:rPr lang="fr-CA" sz="5400" dirty="0" err="1">
                <a:solidFill>
                  <a:schemeClr val="accent1"/>
                </a:solidFill>
              </a:rPr>
              <a:t>you</a:t>
            </a:r>
            <a:r>
              <a:rPr lang="fr-CA" sz="5400" dirty="0">
                <a:solidFill>
                  <a:schemeClr val="accent1"/>
                </a:solidFill>
              </a:rPr>
              <a:t>, Merci</a:t>
            </a:r>
          </a:p>
        </p:txBody>
      </p:sp>
    </p:spTree>
    <p:extLst>
      <p:ext uri="{BB962C8B-B14F-4D97-AF65-F5344CB8AC3E}">
        <p14:creationId xmlns:p14="http://schemas.microsoft.com/office/powerpoint/2010/main" val="3582325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#2 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teenage girl with a displaced arm fracture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99" y="1776307"/>
            <a:ext cx="10574612" cy="4308404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She needs a reduction soon. Can you give her something for pain?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Yes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no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2895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781" y="3429000"/>
            <a:ext cx="9862886" cy="243895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Pre-procedural opioid = sedation adverse event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B3157A-67D8-4651-9C23-070FE5CB7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3" y="99157"/>
            <a:ext cx="10048255" cy="257680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564D53F-F755-4034-B198-1AD1BBE2C039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D55F307-1C3F-4602-9189-E19C800EC65C}"/>
              </a:ext>
            </a:extLst>
          </p:cNvPr>
          <p:cNvSpPr/>
          <p:nvPr/>
        </p:nvSpPr>
        <p:spPr>
          <a:xfrm>
            <a:off x="-236404" y="1387561"/>
            <a:ext cx="2280356" cy="63217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37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885245"/>
            <a:ext cx="9862886" cy="35339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Examine whether the risk of s</a:t>
            </a:r>
            <a:r>
              <a:rPr lang="en-US" sz="2800" b="1" dirty="0">
                <a:solidFill>
                  <a:schemeClr val="bg1"/>
                </a:solidFill>
              </a:rPr>
              <a:t>edation-related adverse events </a:t>
            </a:r>
            <a:r>
              <a:rPr lang="en-US" sz="2800" dirty="0">
                <a:solidFill>
                  <a:schemeClr val="bg1"/>
                </a:solidFill>
              </a:rPr>
              <a:t>changes with the </a:t>
            </a:r>
            <a:r>
              <a:rPr lang="en-US" sz="2800" b="1" dirty="0">
                <a:solidFill>
                  <a:schemeClr val="bg1"/>
                </a:solidFill>
              </a:rPr>
              <a:t>timing of opioid </a:t>
            </a:r>
            <a:r>
              <a:rPr lang="en-US" sz="2800" dirty="0">
                <a:solidFill>
                  <a:schemeClr val="bg1"/>
                </a:solidFill>
              </a:rPr>
              <a:t>administration in children undergoing procedural sedation in the ED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351A82-9FA2-402F-96B1-57B20341D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013"/>
          <a:stretch/>
        </p:blipFill>
        <p:spPr>
          <a:xfrm>
            <a:off x="99793" y="99157"/>
            <a:ext cx="10048255" cy="1339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A39F9C1-1EDC-4105-870F-9CC9F7789D8C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</p:spTree>
    <p:extLst>
      <p:ext uri="{BB962C8B-B14F-4D97-AF65-F5344CB8AC3E}">
        <p14:creationId xmlns:p14="http://schemas.microsoft.com/office/powerpoint/2010/main" val="2534052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2190043"/>
            <a:ext cx="9862886" cy="322917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6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3200" dirty="0">
                <a:solidFill>
                  <a:schemeClr val="bg1"/>
                </a:solidFill>
              </a:rPr>
              <a:t>Secondary analysis of a prospective cohort Setting: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6 Canadian EDs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2010-2015</a:t>
            </a:r>
          </a:p>
          <a:p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F7DE01-1DDC-46E0-A34A-4614E25C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013"/>
          <a:stretch/>
        </p:blipFill>
        <p:spPr>
          <a:xfrm>
            <a:off x="99793" y="99157"/>
            <a:ext cx="10048255" cy="1339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65B7F6-F206-4241-B98D-DAF46D6F7D9E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</p:spTree>
    <p:extLst>
      <p:ext uri="{BB962C8B-B14F-4D97-AF65-F5344CB8AC3E}">
        <p14:creationId xmlns:p14="http://schemas.microsoft.com/office/powerpoint/2010/main" val="3243502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885245"/>
            <a:ext cx="9862886" cy="35339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dirty="0">
                <a:solidFill>
                  <a:schemeClr val="bg1"/>
                </a:solidFill>
              </a:rPr>
              <a:t>Participants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Children 0-18 years old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Procedural sedation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Received opioid before the procedure</a:t>
            </a:r>
            <a:endParaRPr lang="en-CA" sz="26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8E2E54-904E-4F60-9790-2F50E50B4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013"/>
          <a:stretch/>
        </p:blipFill>
        <p:spPr>
          <a:xfrm>
            <a:off x="99793" y="99157"/>
            <a:ext cx="10048255" cy="1339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8C1274E-57B9-461D-8740-26258AA8A119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</p:spTree>
    <p:extLst>
      <p:ext uri="{BB962C8B-B14F-4D97-AF65-F5344CB8AC3E}">
        <p14:creationId xmlns:p14="http://schemas.microsoft.com/office/powerpoint/2010/main" val="4237234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0" y="1885245"/>
            <a:ext cx="10621663" cy="35339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dirty="0">
                <a:solidFill>
                  <a:schemeClr val="bg1"/>
                </a:solidFill>
              </a:rPr>
              <a:t>Outcomes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Oxygen desaturation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Vomiting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Need for positive pressure ventilation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261FB3B-1BC4-4E26-9E38-74745D704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013"/>
          <a:stretch/>
        </p:blipFill>
        <p:spPr>
          <a:xfrm>
            <a:off x="99793" y="99157"/>
            <a:ext cx="10048255" cy="1339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D4E19E5-111D-4F82-8C29-C8BEDDE75890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</p:spTree>
    <p:extLst>
      <p:ext uri="{BB962C8B-B14F-4D97-AF65-F5344CB8AC3E}">
        <p14:creationId xmlns:p14="http://schemas.microsoft.com/office/powerpoint/2010/main" val="43029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7226" y="1662013"/>
            <a:ext cx="10170108" cy="35339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dirty="0">
                <a:solidFill>
                  <a:schemeClr val="bg1"/>
                </a:solidFill>
              </a:rPr>
              <a:t>Risk factors: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Timing of opioid administration (in minutes)</a:t>
            </a:r>
          </a:p>
          <a:p>
            <a:r>
              <a:rPr lang="en-CA" sz="2800" dirty="0">
                <a:solidFill>
                  <a:schemeClr val="bg1"/>
                </a:solidFill>
              </a:rPr>
              <a:t>Confounding factors: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Age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Type of opioid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Sedation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Procedure</a:t>
            </a:r>
          </a:p>
          <a:p>
            <a:pPr marL="457200" lvl="1" indent="0">
              <a:buNone/>
            </a:pPr>
            <a:endParaRPr lang="en-CA" sz="26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6292A9-8255-456C-9BB7-27104BB5E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013"/>
          <a:stretch/>
        </p:blipFill>
        <p:spPr>
          <a:xfrm>
            <a:off x="99793" y="99157"/>
            <a:ext cx="10048255" cy="1339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E747F1C-DC39-45D0-993B-E3EA01D36266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</p:spTree>
    <p:extLst>
      <p:ext uri="{BB962C8B-B14F-4D97-AF65-F5344CB8AC3E}">
        <p14:creationId xmlns:p14="http://schemas.microsoft.com/office/powerpoint/2010/main" val="631058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/>
          <a:lstStyle/>
          <a:p>
            <a:r>
              <a:rPr lang="en-CA" u="sng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1E8676-FB05-443E-A3D3-FF89A6C6E3C9}"/>
              </a:ext>
            </a:extLst>
          </p:cNvPr>
          <p:cNvSpPr txBox="1"/>
          <p:nvPr/>
        </p:nvSpPr>
        <p:spPr>
          <a:xfrm>
            <a:off x="204490" y="1408776"/>
            <a:ext cx="2808782" cy="206210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</a:rPr>
              <a:t>6295 children</a:t>
            </a:r>
          </a:p>
          <a:p>
            <a:pPr algn="ctr"/>
            <a:endParaRPr lang="en-CA" sz="3200" dirty="0">
              <a:solidFill>
                <a:schemeClr val="bg1"/>
              </a:solidFill>
            </a:endParaRPr>
          </a:p>
          <a:p>
            <a:pPr algn="ctr"/>
            <a:endParaRPr lang="en-CA" sz="3200" dirty="0">
              <a:solidFill>
                <a:schemeClr val="bg1"/>
              </a:solidFill>
            </a:endParaRPr>
          </a:p>
          <a:p>
            <a:pPr algn="ctr"/>
            <a:r>
              <a:rPr lang="en-CA" sz="3200" dirty="0">
                <a:solidFill>
                  <a:schemeClr val="bg1"/>
                </a:solidFill>
              </a:rPr>
              <a:t>1805 eligible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909E7A-9FF8-46D0-B0EF-FFF861DA6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762" y="0"/>
            <a:ext cx="8974238" cy="6859216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56A4344-6C95-44E2-97ED-EE71847464BC}"/>
              </a:ext>
            </a:extLst>
          </p:cNvPr>
          <p:cNvCxnSpPr>
            <a:cxnSpLocks/>
          </p:cNvCxnSpPr>
          <p:nvPr/>
        </p:nvCxnSpPr>
        <p:spPr>
          <a:xfrm flipH="1">
            <a:off x="5177738" y="160830"/>
            <a:ext cx="1894394" cy="6610360"/>
          </a:xfrm>
          <a:prstGeom prst="line">
            <a:avLst/>
          </a:prstGeom>
          <a:ln w="38100">
            <a:solidFill>
              <a:schemeClr val="accent6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7C96478-AC9E-4F39-96FE-11B9D1CB0255}"/>
              </a:ext>
            </a:extLst>
          </p:cNvPr>
          <p:cNvCxnSpPr>
            <a:cxnSpLocks/>
          </p:cNvCxnSpPr>
          <p:nvPr/>
        </p:nvCxnSpPr>
        <p:spPr>
          <a:xfrm>
            <a:off x="5330138" y="347241"/>
            <a:ext cx="1591523" cy="6510759"/>
          </a:xfrm>
          <a:prstGeom prst="line">
            <a:avLst/>
          </a:prstGeom>
          <a:ln w="38100">
            <a:solidFill>
              <a:schemeClr val="accent6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D0090BE-0BAB-4E65-BCD9-0F6E1B8A9E7D}"/>
              </a:ext>
            </a:extLst>
          </p:cNvPr>
          <p:cNvCxnSpPr/>
          <p:nvPr/>
        </p:nvCxnSpPr>
        <p:spPr>
          <a:xfrm>
            <a:off x="7072132" y="3159889"/>
            <a:ext cx="3865944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FC5D940-CBB5-4BDE-ADD6-248126FF8B84}"/>
              </a:ext>
            </a:extLst>
          </p:cNvPr>
          <p:cNvCxnSpPr/>
          <p:nvPr/>
        </p:nvCxnSpPr>
        <p:spPr>
          <a:xfrm>
            <a:off x="7072132" y="3867874"/>
            <a:ext cx="3865944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BA8387A-984B-45F3-AFB7-C4D4E76EEB7B}"/>
              </a:ext>
            </a:extLst>
          </p:cNvPr>
          <p:cNvCxnSpPr>
            <a:cxnSpLocks/>
          </p:cNvCxnSpPr>
          <p:nvPr/>
        </p:nvCxnSpPr>
        <p:spPr>
          <a:xfrm>
            <a:off x="1569156" y="1930401"/>
            <a:ext cx="0" cy="1027288"/>
          </a:xfrm>
          <a:prstGeom prst="straightConnector1">
            <a:avLst/>
          </a:prstGeom>
          <a:ln w="571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21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044265" cy="1507067"/>
          </a:xfrm>
        </p:spPr>
        <p:txBody>
          <a:bodyPr>
            <a:normAutofit/>
          </a:bodyPr>
          <a:lstStyle/>
          <a:p>
            <a:r>
              <a:rPr lang="en-CA" sz="3200" u="sng" dirty="0">
                <a:solidFill>
                  <a:schemeClr val="bg1"/>
                </a:solidFill>
              </a:rPr>
              <a:t>Results…</a:t>
            </a:r>
            <a:r>
              <a:rPr lang="en-US" sz="3200" u="sng" dirty="0">
                <a:solidFill>
                  <a:schemeClr val="bg1"/>
                </a:solidFill>
              </a:rPr>
              <a:t> oxygen desaturation</a:t>
            </a:r>
            <a:endParaRPr lang="en-CA" sz="3200" u="sng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A67F55-D4B3-41F0-8247-4E08B9621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387"/>
          <a:stretch/>
        </p:blipFill>
        <p:spPr>
          <a:xfrm>
            <a:off x="7044264" y="0"/>
            <a:ext cx="4130097" cy="69230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C09EC6-5A8A-4982-8D26-ACC9BE27567C}"/>
              </a:ext>
            </a:extLst>
          </p:cNvPr>
          <p:cNvSpPr txBox="1"/>
          <p:nvPr/>
        </p:nvSpPr>
        <p:spPr>
          <a:xfrm>
            <a:off x="3951111" y="1507067"/>
            <a:ext cx="1843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 err="1">
                <a:solidFill>
                  <a:schemeClr val="bg1"/>
                </a:solidFill>
              </a:rPr>
              <a:t>Desaturation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</a:p>
          <a:p>
            <a:r>
              <a:rPr lang="fr-CA" sz="2000" dirty="0">
                <a:solidFill>
                  <a:schemeClr val="bg1"/>
                </a:solidFill>
              </a:rPr>
              <a:t>No </a:t>
            </a:r>
            <a:r>
              <a:rPr lang="fr-CA" sz="2000" dirty="0" err="1">
                <a:solidFill>
                  <a:schemeClr val="bg1"/>
                </a:solidFill>
              </a:rPr>
              <a:t>event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805193-9BE4-4AC3-B70E-006D81ED3DDD}"/>
              </a:ext>
            </a:extLst>
          </p:cNvPr>
          <p:cNvSpPr/>
          <p:nvPr/>
        </p:nvSpPr>
        <p:spPr>
          <a:xfrm>
            <a:off x="3596986" y="1653823"/>
            <a:ext cx="354126" cy="1467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D5996-0B1B-4DE1-B755-EB6DCC7E31F9}"/>
              </a:ext>
            </a:extLst>
          </p:cNvPr>
          <p:cNvSpPr/>
          <p:nvPr/>
        </p:nvSpPr>
        <p:spPr>
          <a:xfrm>
            <a:off x="3596986" y="1942854"/>
            <a:ext cx="354126" cy="1298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D9F6FE-EDB0-4167-8430-8BC2AF275E49}"/>
              </a:ext>
            </a:extLst>
          </p:cNvPr>
          <p:cNvSpPr txBox="1"/>
          <p:nvPr/>
        </p:nvSpPr>
        <p:spPr>
          <a:xfrm>
            <a:off x="517991" y="3722020"/>
            <a:ext cx="6290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</a:rPr>
              <a:t>30 min </a:t>
            </a:r>
            <a:r>
              <a:rPr lang="fr-CA" sz="3200" dirty="0" err="1">
                <a:solidFill>
                  <a:schemeClr val="bg1"/>
                </a:solidFill>
              </a:rPr>
              <a:t>before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sedation</a:t>
            </a:r>
            <a:r>
              <a:rPr lang="fr-CA" sz="3200" dirty="0">
                <a:solidFill>
                  <a:schemeClr val="bg1"/>
                </a:solidFill>
              </a:rPr>
              <a:t> (13.8%)</a:t>
            </a:r>
            <a:endParaRPr lang="en-CA" sz="3200" dirty="0">
              <a:solidFill>
                <a:schemeClr val="bg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E658CA2-B63C-4BCC-BC86-86D5FF4CA735}"/>
              </a:ext>
            </a:extLst>
          </p:cNvPr>
          <p:cNvCxnSpPr>
            <a:cxnSpLocks/>
          </p:cNvCxnSpPr>
          <p:nvPr/>
        </p:nvCxnSpPr>
        <p:spPr>
          <a:xfrm flipV="1">
            <a:off x="372533" y="3837827"/>
            <a:ext cx="0" cy="468968"/>
          </a:xfrm>
          <a:prstGeom prst="straightConnector1">
            <a:avLst/>
          </a:prstGeom>
          <a:ln w="571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9C6B3F6-F14B-4516-911F-98201DF37635}"/>
              </a:ext>
            </a:extLst>
          </p:cNvPr>
          <p:cNvSpPr txBox="1"/>
          <p:nvPr/>
        </p:nvSpPr>
        <p:spPr>
          <a:xfrm>
            <a:off x="2253254" y="2485627"/>
            <a:ext cx="20136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6600" dirty="0">
                <a:solidFill>
                  <a:schemeClr val="bg1"/>
                </a:solidFill>
              </a:rPr>
              <a:t>8.7%</a:t>
            </a:r>
            <a:endParaRPr lang="en-CA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5632" y="98213"/>
            <a:ext cx="8534400" cy="1113368"/>
          </a:xfrm>
        </p:spPr>
        <p:txBody>
          <a:bodyPr>
            <a:normAutofit/>
          </a:bodyPr>
          <a:lstStyle/>
          <a:p>
            <a:r>
              <a:rPr lang="fr-CA" sz="4000" b="1" u="sng" dirty="0">
                <a:solidFill>
                  <a:schemeClr val="accent1"/>
                </a:solidFill>
              </a:rPr>
              <a:t>Objectives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9921" y="1245870"/>
            <a:ext cx="9574733" cy="4598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u="sng" dirty="0">
                <a:solidFill>
                  <a:schemeClr val="bg1"/>
                </a:solidFill>
              </a:rPr>
              <a:t>For 2020</a:t>
            </a:r>
          </a:p>
          <a:p>
            <a:r>
              <a:rPr lang="en-CA" sz="5400" dirty="0">
                <a:solidFill>
                  <a:schemeClr val="bg1"/>
                </a:solidFill>
              </a:rPr>
              <a:t>Top 10 PEM articles</a:t>
            </a:r>
          </a:p>
          <a:p>
            <a:r>
              <a:rPr lang="en-CA" sz="5400" dirty="0">
                <a:solidFill>
                  <a:schemeClr val="bg1"/>
                </a:solidFill>
              </a:rPr>
              <a:t>+ 1 bonus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27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02578" cy="1507067"/>
          </a:xfrm>
        </p:spPr>
        <p:txBody>
          <a:bodyPr/>
          <a:lstStyle/>
          <a:p>
            <a:r>
              <a:rPr lang="en-CA" u="sng" dirty="0">
                <a:solidFill>
                  <a:schemeClr val="bg1"/>
                </a:solidFill>
              </a:rPr>
              <a:t>Results…</a:t>
            </a:r>
            <a:r>
              <a:rPr lang="en-US" u="sng" dirty="0">
                <a:solidFill>
                  <a:schemeClr val="bg1"/>
                </a:solidFill>
              </a:rPr>
              <a:t> Vomiting</a:t>
            </a:r>
            <a:endParaRPr lang="en-CA" u="sng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C09EC6-5A8A-4982-8D26-ACC9BE27567C}"/>
              </a:ext>
            </a:extLst>
          </p:cNvPr>
          <p:cNvSpPr txBox="1"/>
          <p:nvPr/>
        </p:nvSpPr>
        <p:spPr>
          <a:xfrm>
            <a:off x="3951111" y="1507067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 err="1">
                <a:solidFill>
                  <a:schemeClr val="bg1"/>
                </a:solidFill>
              </a:rPr>
              <a:t>Vomiting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</a:p>
          <a:p>
            <a:r>
              <a:rPr lang="fr-CA" sz="2000" dirty="0">
                <a:solidFill>
                  <a:schemeClr val="bg1"/>
                </a:solidFill>
              </a:rPr>
              <a:t>No </a:t>
            </a:r>
            <a:r>
              <a:rPr lang="fr-CA" sz="2000" dirty="0" err="1">
                <a:solidFill>
                  <a:schemeClr val="bg1"/>
                </a:solidFill>
              </a:rPr>
              <a:t>event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805193-9BE4-4AC3-B70E-006D81ED3DDD}"/>
              </a:ext>
            </a:extLst>
          </p:cNvPr>
          <p:cNvSpPr/>
          <p:nvPr/>
        </p:nvSpPr>
        <p:spPr>
          <a:xfrm>
            <a:off x="3596986" y="1653823"/>
            <a:ext cx="354126" cy="1467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D5996-0B1B-4DE1-B755-EB6DCC7E31F9}"/>
              </a:ext>
            </a:extLst>
          </p:cNvPr>
          <p:cNvSpPr/>
          <p:nvPr/>
        </p:nvSpPr>
        <p:spPr>
          <a:xfrm>
            <a:off x="3596986" y="1942854"/>
            <a:ext cx="354126" cy="1298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D9F6FE-EDB0-4167-8430-8BC2AF275E49}"/>
              </a:ext>
            </a:extLst>
          </p:cNvPr>
          <p:cNvSpPr txBox="1"/>
          <p:nvPr/>
        </p:nvSpPr>
        <p:spPr>
          <a:xfrm>
            <a:off x="540571" y="3567289"/>
            <a:ext cx="6290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</a:rPr>
              <a:t>30 min </a:t>
            </a:r>
            <a:r>
              <a:rPr lang="fr-CA" sz="3200" dirty="0" err="1">
                <a:solidFill>
                  <a:schemeClr val="bg1"/>
                </a:solidFill>
              </a:rPr>
              <a:t>before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sedation</a:t>
            </a:r>
            <a:r>
              <a:rPr lang="fr-CA" sz="3200" dirty="0">
                <a:solidFill>
                  <a:schemeClr val="bg1"/>
                </a:solidFill>
              </a:rPr>
              <a:t> (12.0%)</a:t>
            </a:r>
            <a:endParaRPr lang="en-CA" sz="3200" dirty="0">
              <a:solidFill>
                <a:schemeClr val="bg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E658CA2-B63C-4BCC-BC86-86D5FF4CA735}"/>
              </a:ext>
            </a:extLst>
          </p:cNvPr>
          <p:cNvCxnSpPr>
            <a:cxnSpLocks/>
          </p:cNvCxnSpPr>
          <p:nvPr/>
        </p:nvCxnSpPr>
        <p:spPr>
          <a:xfrm flipV="1">
            <a:off x="440267" y="3567289"/>
            <a:ext cx="0" cy="468968"/>
          </a:xfrm>
          <a:prstGeom prst="straightConnector1">
            <a:avLst/>
          </a:prstGeom>
          <a:ln w="571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3E54342D-C5FF-4697-9595-AE24B5206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98" r="34039"/>
          <a:stretch/>
        </p:blipFill>
        <p:spPr>
          <a:xfrm>
            <a:off x="7089424" y="170185"/>
            <a:ext cx="3778849" cy="663470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35652EE-7251-4A42-9F28-60EC3F33F4D1}"/>
              </a:ext>
            </a:extLst>
          </p:cNvPr>
          <p:cNvSpPr txBox="1"/>
          <p:nvPr/>
        </p:nvSpPr>
        <p:spPr>
          <a:xfrm>
            <a:off x="2599339" y="2506302"/>
            <a:ext cx="22831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6000" dirty="0">
                <a:solidFill>
                  <a:schemeClr val="bg1"/>
                </a:solidFill>
              </a:rPr>
              <a:t>6.6%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BAD0D-7EBD-4D22-9A5B-974A43C8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999107" cy="1507067"/>
          </a:xfrm>
        </p:spPr>
        <p:txBody>
          <a:bodyPr>
            <a:normAutofit/>
          </a:bodyPr>
          <a:lstStyle/>
          <a:p>
            <a:r>
              <a:rPr lang="en-CA" u="sng" dirty="0">
                <a:solidFill>
                  <a:schemeClr val="bg1"/>
                </a:solidFill>
              </a:rPr>
              <a:t>Results…</a:t>
            </a:r>
            <a:r>
              <a:rPr lang="en-US" u="sng" dirty="0">
                <a:solidFill>
                  <a:schemeClr val="bg1"/>
                </a:solidFill>
              </a:rPr>
              <a:t> Positive pressure ventilation</a:t>
            </a:r>
            <a:endParaRPr lang="en-CA" u="sng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C09EC6-5A8A-4982-8D26-ACC9BE27567C}"/>
              </a:ext>
            </a:extLst>
          </p:cNvPr>
          <p:cNvSpPr txBox="1"/>
          <p:nvPr/>
        </p:nvSpPr>
        <p:spPr>
          <a:xfrm>
            <a:off x="3951111" y="1507067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solidFill>
                  <a:schemeClr val="bg1"/>
                </a:solidFill>
              </a:rPr>
              <a:t>PPV </a:t>
            </a:r>
          </a:p>
          <a:p>
            <a:r>
              <a:rPr lang="fr-CA" sz="2000" dirty="0">
                <a:solidFill>
                  <a:schemeClr val="bg1"/>
                </a:solidFill>
              </a:rPr>
              <a:t>No </a:t>
            </a:r>
            <a:r>
              <a:rPr lang="fr-CA" sz="2000" dirty="0" err="1">
                <a:solidFill>
                  <a:schemeClr val="bg1"/>
                </a:solidFill>
              </a:rPr>
              <a:t>event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805193-9BE4-4AC3-B70E-006D81ED3DDD}"/>
              </a:ext>
            </a:extLst>
          </p:cNvPr>
          <p:cNvSpPr/>
          <p:nvPr/>
        </p:nvSpPr>
        <p:spPr>
          <a:xfrm>
            <a:off x="3596986" y="1653823"/>
            <a:ext cx="354126" cy="1467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D5996-0B1B-4DE1-B755-EB6DCC7E31F9}"/>
              </a:ext>
            </a:extLst>
          </p:cNvPr>
          <p:cNvSpPr/>
          <p:nvPr/>
        </p:nvSpPr>
        <p:spPr>
          <a:xfrm>
            <a:off x="3596986" y="1942854"/>
            <a:ext cx="354126" cy="1298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D9F6FE-EDB0-4167-8430-8BC2AF275E49}"/>
              </a:ext>
            </a:extLst>
          </p:cNvPr>
          <p:cNvSpPr txBox="1"/>
          <p:nvPr/>
        </p:nvSpPr>
        <p:spPr>
          <a:xfrm>
            <a:off x="422798" y="3910339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</a:rPr>
              <a:t>30 min </a:t>
            </a:r>
            <a:r>
              <a:rPr lang="fr-CA" sz="3200" dirty="0" err="1">
                <a:solidFill>
                  <a:schemeClr val="bg1"/>
                </a:solidFill>
              </a:rPr>
              <a:t>before</a:t>
            </a:r>
            <a:r>
              <a:rPr lang="fr-CA" sz="3200" dirty="0">
                <a:solidFill>
                  <a:schemeClr val="bg1"/>
                </a:solidFill>
              </a:rPr>
              <a:t> </a:t>
            </a:r>
            <a:r>
              <a:rPr lang="fr-CA" sz="3200" dirty="0" err="1">
                <a:solidFill>
                  <a:schemeClr val="bg1"/>
                </a:solidFill>
              </a:rPr>
              <a:t>sedation</a:t>
            </a:r>
            <a:r>
              <a:rPr lang="fr-CA" sz="3200" dirty="0">
                <a:solidFill>
                  <a:schemeClr val="bg1"/>
                </a:solidFill>
              </a:rPr>
              <a:t> (3.3%)</a:t>
            </a:r>
            <a:endParaRPr lang="en-CA" sz="3200" dirty="0">
              <a:solidFill>
                <a:schemeClr val="bg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E658CA2-B63C-4BCC-BC86-86D5FF4CA735}"/>
              </a:ext>
            </a:extLst>
          </p:cNvPr>
          <p:cNvCxnSpPr>
            <a:cxnSpLocks/>
          </p:cNvCxnSpPr>
          <p:nvPr/>
        </p:nvCxnSpPr>
        <p:spPr>
          <a:xfrm flipV="1">
            <a:off x="316089" y="4026146"/>
            <a:ext cx="0" cy="468968"/>
          </a:xfrm>
          <a:prstGeom prst="straightConnector1">
            <a:avLst/>
          </a:prstGeom>
          <a:ln w="571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4408F6CA-A4CF-4A84-AFE6-B4CC36F03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02"/>
          <a:stretch/>
        </p:blipFill>
        <p:spPr>
          <a:xfrm>
            <a:off x="6908475" y="45206"/>
            <a:ext cx="4075290" cy="676758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58BD715-5A07-4097-BBF5-170D31F341CE}"/>
              </a:ext>
            </a:extLst>
          </p:cNvPr>
          <p:cNvSpPr txBox="1"/>
          <p:nvPr/>
        </p:nvSpPr>
        <p:spPr>
          <a:xfrm>
            <a:off x="2446867" y="2752399"/>
            <a:ext cx="62032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2.4%</a:t>
            </a:r>
            <a:endParaRPr kumimoji="0" lang="en-C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2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885245"/>
            <a:ext cx="9862886" cy="35339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</a:t>
            </a:r>
          </a:p>
          <a:p>
            <a:r>
              <a:rPr lang="en-CA" sz="2600" dirty="0">
                <a:solidFill>
                  <a:schemeClr val="bg1"/>
                </a:solidFill>
              </a:rPr>
              <a:t>Multiple variables logistic regression: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Timing is associated to adverse events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Fentanyl less adverse events </a:t>
            </a:r>
          </a:p>
          <a:p>
            <a:pPr lvl="1"/>
            <a:endParaRPr lang="en-CA" sz="26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0BAEC6-71FD-4E1F-B9F8-FC5DB2F5C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013"/>
          <a:stretch/>
        </p:blipFill>
        <p:spPr>
          <a:xfrm>
            <a:off x="99793" y="99157"/>
            <a:ext cx="10048255" cy="1339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F892426-1F7F-4092-A8C2-873DCE772EF6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</p:spTree>
    <p:extLst>
      <p:ext uri="{BB962C8B-B14F-4D97-AF65-F5344CB8AC3E}">
        <p14:creationId xmlns:p14="http://schemas.microsoft.com/office/powerpoint/2010/main" val="4081552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885245"/>
            <a:ext cx="9862886" cy="35339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6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en-CA" sz="3200" dirty="0">
                <a:solidFill>
                  <a:schemeClr val="bg1"/>
                </a:solidFill>
              </a:rPr>
              <a:t>Observational study</a:t>
            </a:r>
          </a:p>
          <a:p>
            <a:r>
              <a:rPr lang="en-CA" sz="3200" dirty="0">
                <a:solidFill>
                  <a:schemeClr val="bg1"/>
                </a:solidFill>
              </a:rPr>
              <a:t>Dosage or route not included in the model</a:t>
            </a:r>
          </a:p>
          <a:p>
            <a:r>
              <a:rPr lang="en-CA" sz="3200" dirty="0">
                <a:solidFill>
                  <a:schemeClr val="bg1"/>
                </a:solidFill>
              </a:rPr>
              <a:t>Multiple doses not measured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765F46-BB9F-41D2-8542-1242F886E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013"/>
          <a:stretch/>
        </p:blipFill>
        <p:spPr>
          <a:xfrm>
            <a:off x="99793" y="99157"/>
            <a:ext cx="10048255" cy="13396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D21857-5221-44FD-BC38-228D09C5CD98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</p:spTree>
    <p:extLst>
      <p:ext uri="{BB962C8B-B14F-4D97-AF65-F5344CB8AC3E}">
        <p14:creationId xmlns:p14="http://schemas.microsoft.com/office/powerpoint/2010/main" val="3220217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381" y="1885245"/>
            <a:ext cx="9862886" cy="35339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Conclusions</a:t>
            </a:r>
          </a:p>
          <a:p>
            <a:r>
              <a:rPr lang="en-CA" sz="2800" dirty="0">
                <a:solidFill>
                  <a:schemeClr val="bg1"/>
                </a:solidFill>
              </a:rPr>
              <a:t>Opioid given closer to the reduction is at higher risk of adverse events</a:t>
            </a:r>
          </a:p>
          <a:p>
            <a:r>
              <a:rPr lang="en-CA" sz="2800" dirty="0">
                <a:solidFill>
                  <a:schemeClr val="bg1"/>
                </a:solidFill>
              </a:rPr>
              <a:t>Fentanyl showed less adverse events</a:t>
            </a:r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A0E7E5E-4E3C-491A-B0AF-C91D53033B75}"/>
              </a:ext>
            </a:extLst>
          </p:cNvPr>
          <p:cNvSpPr txBox="1"/>
          <p:nvPr/>
        </p:nvSpPr>
        <p:spPr>
          <a:xfrm>
            <a:off x="430306" y="6468035"/>
            <a:ext cx="595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ACADEMIC EMERGENCY MEDICINE 2020;27:217–227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1A4130-AD46-45C0-ACC2-E4BEF54AFE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013"/>
          <a:stretch/>
        </p:blipFill>
        <p:spPr>
          <a:xfrm>
            <a:off x="99793" y="99157"/>
            <a:ext cx="10048255" cy="13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8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#2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girl with  a broken bone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99" y="1776307"/>
            <a:ext cx="10574612" cy="4308404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She needs a reduction soon. Can you give her something for pain?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Yes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no</a:t>
            </a:r>
          </a:p>
          <a:p>
            <a:endParaRPr lang="en-CA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7FE2B98-DDDD-442E-A21F-4793673C971D}"/>
              </a:ext>
            </a:extLst>
          </p:cNvPr>
          <p:cNvSpPr/>
          <p:nvPr/>
        </p:nvSpPr>
        <p:spPr>
          <a:xfrm>
            <a:off x="722489" y="3612444"/>
            <a:ext cx="1682044" cy="711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699AEE-0FF0-44BF-9D5E-4F42458B5A0E}"/>
              </a:ext>
            </a:extLst>
          </p:cNvPr>
          <p:cNvSpPr txBox="1"/>
          <p:nvPr/>
        </p:nvSpPr>
        <p:spPr>
          <a:xfrm>
            <a:off x="2889955" y="3777846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i="1" dirty="0">
                <a:solidFill>
                  <a:schemeClr val="bg1"/>
                </a:solidFill>
              </a:rPr>
              <a:t>Fentany</a:t>
            </a:r>
            <a:r>
              <a:rPr lang="fr-CA" sz="2800" dirty="0">
                <a:solidFill>
                  <a:schemeClr val="bg1"/>
                </a:solidFill>
              </a:rPr>
              <a:t>l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941051-42B2-4A57-A981-5CD84F275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615" y="3429000"/>
            <a:ext cx="4880935" cy="26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6" y="396607"/>
            <a:ext cx="10963745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#3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He just had a small sandwich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7285"/>
            <a:ext cx="8534400" cy="2620880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15 year old boy</a:t>
            </a:r>
          </a:p>
          <a:p>
            <a:r>
              <a:rPr lang="en-CA" sz="3200" dirty="0">
                <a:solidFill>
                  <a:schemeClr val="bg1"/>
                </a:solidFill>
              </a:rPr>
              <a:t>Just ate before ED visit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BC925C-9B56-40CE-9EDC-A49A36619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684" y="1858532"/>
            <a:ext cx="3860094" cy="309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9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6" y="396607"/>
            <a:ext cx="11107423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#3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 He just had a small sandwich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 fontScale="92500" lnSpcReduction="20000"/>
          </a:bodyPr>
          <a:lstStyle/>
          <a:p>
            <a:r>
              <a:rPr lang="en-CA" sz="3200" u="sng" dirty="0">
                <a:solidFill>
                  <a:schemeClr val="bg1"/>
                </a:solidFill>
              </a:rPr>
              <a:t>Can we do the procedural sedation now?</a:t>
            </a:r>
          </a:p>
          <a:p>
            <a:endParaRPr lang="en-CA" sz="3200" u="sng" dirty="0">
              <a:solidFill>
                <a:schemeClr val="bg1"/>
              </a:solidFill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CA" sz="3200" dirty="0">
                <a:solidFill>
                  <a:schemeClr val="bg1"/>
                </a:solidFill>
              </a:rPr>
              <a:t>No wait 2 h post meal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CA" sz="3200" dirty="0">
                <a:solidFill>
                  <a:schemeClr val="bg1"/>
                </a:solidFill>
              </a:rPr>
              <a:t>No wait 4 hours post meal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CA" sz="3200" dirty="0">
                <a:solidFill>
                  <a:schemeClr val="bg1"/>
                </a:solidFill>
              </a:rPr>
              <a:t>No wait 8 hours post meal 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CA" sz="3200" dirty="0">
                <a:solidFill>
                  <a:schemeClr val="bg1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496225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9" y="1976717"/>
            <a:ext cx="10059521" cy="431454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Procedural sedation in the ED</a:t>
            </a:r>
          </a:p>
          <a:p>
            <a:pPr lvl="2"/>
            <a:r>
              <a:rPr lang="en-CA" sz="2400" dirty="0">
                <a:solidFill>
                  <a:schemeClr val="bg1"/>
                </a:solidFill>
              </a:rPr>
              <a:t>AAP and Anesthesiologist			</a:t>
            </a:r>
          </a:p>
          <a:p>
            <a:pPr lvl="3"/>
            <a:r>
              <a:rPr lang="en-CA" sz="2200" dirty="0">
                <a:solidFill>
                  <a:schemeClr val="bg1"/>
                </a:solidFill>
              </a:rPr>
              <a:t>Clear liquid &gt;2 hours</a:t>
            </a:r>
          </a:p>
          <a:p>
            <a:pPr lvl="3"/>
            <a:r>
              <a:rPr lang="en-CA" sz="2200" dirty="0">
                <a:solidFill>
                  <a:schemeClr val="bg1"/>
                </a:solidFill>
              </a:rPr>
              <a:t>Breast milk	</a:t>
            </a:r>
            <a:r>
              <a:rPr lang="fr-CA" sz="2200" dirty="0">
                <a:solidFill>
                  <a:schemeClr val="bg1"/>
                </a:solidFill>
              </a:rPr>
              <a:t>&gt; 4 </a:t>
            </a:r>
            <a:r>
              <a:rPr lang="fr-CA" sz="2200" dirty="0" err="1">
                <a:solidFill>
                  <a:schemeClr val="bg1"/>
                </a:solidFill>
              </a:rPr>
              <a:t>hours</a:t>
            </a:r>
            <a:endParaRPr lang="fr-CA" sz="2200" dirty="0">
              <a:solidFill>
                <a:schemeClr val="bg1"/>
              </a:solidFill>
            </a:endParaRPr>
          </a:p>
          <a:p>
            <a:pPr lvl="3"/>
            <a:r>
              <a:rPr lang="fr-CA" sz="2200" dirty="0" err="1">
                <a:solidFill>
                  <a:schemeClr val="bg1"/>
                </a:solidFill>
              </a:rPr>
              <a:t>Ligth</a:t>
            </a:r>
            <a:r>
              <a:rPr lang="fr-CA" sz="2200" dirty="0">
                <a:solidFill>
                  <a:schemeClr val="bg1"/>
                </a:solidFill>
              </a:rPr>
              <a:t> </a:t>
            </a:r>
            <a:r>
              <a:rPr lang="fr-CA" sz="2200" dirty="0" err="1">
                <a:solidFill>
                  <a:schemeClr val="bg1"/>
                </a:solidFill>
              </a:rPr>
              <a:t>meal</a:t>
            </a:r>
            <a:r>
              <a:rPr lang="fr-CA" sz="2200" dirty="0">
                <a:solidFill>
                  <a:schemeClr val="bg1"/>
                </a:solidFill>
              </a:rPr>
              <a:t>  &gt;6 </a:t>
            </a:r>
            <a:r>
              <a:rPr lang="fr-CA" sz="2200" dirty="0" err="1">
                <a:solidFill>
                  <a:schemeClr val="bg1"/>
                </a:solidFill>
              </a:rPr>
              <a:t>hours</a:t>
            </a:r>
            <a:r>
              <a:rPr lang="fr-CA" sz="2200" dirty="0">
                <a:solidFill>
                  <a:schemeClr val="bg1"/>
                </a:solidFill>
              </a:rPr>
              <a:t> 	Heavy </a:t>
            </a:r>
            <a:r>
              <a:rPr lang="fr-CA" sz="2200" dirty="0" err="1">
                <a:solidFill>
                  <a:schemeClr val="bg1"/>
                </a:solidFill>
              </a:rPr>
              <a:t>meal</a:t>
            </a:r>
            <a:r>
              <a:rPr lang="fr-CA" sz="2200" dirty="0">
                <a:solidFill>
                  <a:schemeClr val="bg1"/>
                </a:solidFill>
              </a:rPr>
              <a:t> 8 </a:t>
            </a:r>
            <a:r>
              <a:rPr lang="fr-CA" sz="2200" dirty="0" err="1">
                <a:solidFill>
                  <a:schemeClr val="bg1"/>
                </a:solidFill>
              </a:rPr>
              <a:t>hours</a:t>
            </a:r>
            <a:endParaRPr lang="fr-CA" sz="2200" dirty="0">
              <a:solidFill>
                <a:schemeClr val="bg1"/>
              </a:solidFill>
            </a:endParaRPr>
          </a:p>
          <a:p>
            <a:pPr lvl="2"/>
            <a:r>
              <a:rPr lang="fr-CA" sz="2400" dirty="0">
                <a:solidFill>
                  <a:schemeClr val="bg1"/>
                </a:solidFill>
              </a:rPr>
              <a:t>ACEP		</a:t>
            </a:r>
            <a:r>
              <a:rPr lang="fr-CA" sz="3600" b="1" dirty="0">
                <a:solidFill>
                  <a:schemeClr val="bg1"/>
                </a:solidFill>
              </a:rPr>
              <a:t>No </a:t>
            </a:r>
            <a:r>
              <a:rPr lang="fr-CA" sz="3600" b="1" dirty="0" err="1">
                <a:solidFill>
                  <a:schemeClr val="bg1"/>
                </a:solidFill>
              </a:rPr>
              <a:t>fasting</a:t>
            </a:r>
            <a:endParaRPr lang="fr-CA" sz="3600" b="1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CE6731-73DC-491D-AD6C-402D84FB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62" y="297795"/>
            <a:ext cx="10948260" cy="16789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F07C2F-2731-4E5D-8847-BA72A6CAA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6356539"/>
            <a:ext cx="4457018" cy="3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9" y="1707776"/>
            <a:ext cx="9862961" cy="458348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To examine </a:t>
            </a:r>
            <a:r>
              <a:rPr lang="en-US" sz="3200" b="1" dirty="0">
                <a:solidFill>
                  <a:schemeClr val="bg1"/>
                </a:solidFill>
              </a:rPr>
              <a:t>adverse outcomes </a:t>
            </a:r>
            <a:r>
              <a:rPr lang="en-US" sz="3200" dirty="0">
                <a:solidFill>
                  <a:schemeClr val="bg1"/>
                </a:solidFill>
              </a:rPr>
              <a:t>and </a:t>
            </a:r>
            <a:r>
              <a:rPr lang="en-US" sz="3200" b="1" dirty="0">
                <a:solidFill>
                  <a:schemeClr val="bg1"/>
                </a:solidFill>
              </a:rPr>
              <a:t>departmental efficiency </a:t>
            </a:r>
            <a:r>
              <a:rPr lang="en-US" sz="3200" dirty="0">
                <a:solidFill>
                  <a:schemeClr val="bg1"/>
                </a:solidFill>
              </a:rPr>
              <a:t>when </a:t>
            </a:r>
            <a:r>
              <a:rPr lang="en-US" sz="3200" b="1" dirty="0">
                <a:solidFill>
                  <a:schemeClr val="bg1"/>
                </a:solidFill>
              </a:rPr>
              <a:t>fasting guidelines are not considered</a:t>
            </a:r>
            <a:r>
              <a:rPr lang="en-US" sz="3200" dirty="0">
                <a:solidFill>
                  <a:schemeClr val="bg1"/>
                </a:solidFill>
              </a:rPr>
              <a:t> during pediatric emergency department visit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7F1BD2-F13A-477C-B340-3E0D1167D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51"/>
          <a:stretch/>
        </p:blipFill>
        <p:spPr>
          <a:xfrm>
            <a:off x="91743" y="257454"/>
            <a:ext cx="10860572" cy="8452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10E857-FA87-480C-BA7F-FA6FF46A9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6356539"/>
            <a:ext cx="4457018" cy="3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23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77" y="343880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#1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7285"/>
            <a:ext cx="4707924" cy="2620880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18 months old girl with a ear infection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8C9E55-AE1D-4D2F-87B0-9AC557CB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497541"/>
            <a:ext cx="7160560" cy="47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15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614311"/>
            <a:ext cx="8534400" cy="467695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</a:t>
            </a:r>
          </a:p>
          <a:p>
            <a:r>
              <a:rPr lang="fr-CA" sz="2400" b="1" dirty="0">
                <a:solidFill>
                  <a:schemeClr val="bg1"/>
                </a:solidFill>
              </a:rPr>
              <a:t>Design</a:t>
            </a:r>
            <a:r>
              <a:rPr lang="fr-CA" sz="28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fr-CA" sz="2600" dirty="0" err="1">
                <a:solidFill>
                  <a:schemeClr val="bg1"/>
                </a:solidFill>
              </a:rPr>
              <a:t>Retrospective</a:t>
            </a:r>
            <a:r>
              <a:rPr lang="fr-CA" sz="2600" dirty="0">
                <a:solidFill>
                  <a:schemeClr val="bg1"/>
                </a:solidFill>
              </a:rPr>
              <a:t> chart </a:t>
            </a:r>
            <a:r>
              <a:rPr lang="fr-CA" sz="2600" dirty="0" err="1">
                <a:solidFill>
                  <a:schemeClr val="bg1"/>
                </a:solidFill>
              </a:rPr>
              <a:t>review</a:t>
            </a:r>
            <a:endParaRPr lang="fr-CA" sz="26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Setting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Tertiary care pediatric ED (90 000 visits/year)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2011-2018</a:t>
            </a:r>
            <a:endParaRPr lang="en-CA" sz="24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23F81A-597F-463E-AC2B-FE2D895C0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51"/>
          <a:stretch/>
        </p:blipFill>
        <p:spPr>
          <a:xfrm>
            <a:off x="91743" y="257454"/>
            <a:ext cx="10860572" cy="8452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8F33861-39FB-4BF3-9923-A288498F0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6356539"/>
            <a:ext cx="4457018" cy="3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27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783644"/>
            <a:ext cx="8534400" cy="4507619"/>
          </a:xfrm>
        </p:spPr>
        <p:txBody>
          <a:bodyPr anchor="t">
            <a:no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Inclusion criteria:</a:t>
            </a:r>
          </a:p>
          <a:p>
            <a:pPr lvl="1"/>
            <a:r>
              <a:rPr lang="en-CA" sz="2200" dirty="0">
                <a:solidFill>
                  <a:schemeClr val="bg1"/>
                </a:solidFill>
              </a:rPr>
              <a:t>Children aged 0-18 years</a:t>
            </a:r>
          </a:p>
          <a:p>
            <a:pPr lvl="1"/>
            <a:r>
              <a:rPr lang="en-CA" sz="2200" dirty="0">
                <a:solidFill>
                  <a:schemeClr val="bg1"/>
                </a:solidFill>
              </a:rPr>
              <a:t>Procedural sedation for orthopedic procedure</a:t>
            </a:r>
            <a:endParaRPr lang="en-CA" sz="2400" b="1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Exclusion criteria:</a:t>
            </a:r>
          </a:p>
          <a:p>
            <a:pPr lvl="1"/>
            <a:r>
              <a:rPr lang="en-CA" sz="2200" dirty="0">
                <a:solidFill>
                  <a:schemeClr val="bg1"/>
                </a:solidFill>
              </a:rPr>
              <a:t>Multiple procedure</a:t>
            </a:r>
          </a:p>
          <a:p>
            <a:pPr lvl="1"/>
            <a:r>
              <a:rPr lang="en-CA" sz="2200" dirty="0">
                <a:solidFill>
                  <a:schemeClr val="bg1"/>
                </a:solidFill>
              </a:rPr>
              <a:t>Missing data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470E31-F4AB-4198-AEE9-39B2360A3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51"/>
          <a:stretch/>
        </p:blipFill>
        <p:spPr>
          <a:xfrm>
            <a:off x="91743" y="257454"/>
            <a:ext cx="10860572" cy="8452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C64B96-F12E-417C-86A1-4F4CB150E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6356539"/>
            <a:ext cx="4457018" cy="3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07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704622"/>
            <a:ext cx="8534400" cy="4586641"/>
          </a:xfrm>
        </p:spPr>
        <p:txBody>
          <a:bodyPr anchor="t">
            <a:no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Exposure: </a:t>
            </a:r>
          </a:p>
          <a:p>
            <a:pPr marL="914400" lvl="1" indent="-457200">
              <a:buClrTx/>
              <a:buFont typeface="+mj-lt"/>
              <a:buAutoNum type="arabicPeriod"/>
            </a:pPr>
            <a:r>
              <a:rPr lang="fr-CA" sz="2800" dirty="0" err="1">
                <a:solidFill>
                  <a:schemeClr val="bg1"/>
                </a:solidFill>
              </a:rPr>
              <a:t>Meet</a:t>
            </a:r>
            <a:r>
              <a:rPr lang="fr-CA" sz="2800" dirty="0">
                <a:solidFill>
                  <a:schemeClr val="bg1"/>
                </a:solidFill>
              </a:rPr>
              <a:t> ASA guidelines</a:t>
            </a:r>
          </a:p>
          <a:p>
            <a:pPr marL="914400" lvl="1" indent="-457200">
              <a:buClrTx/>
              <a:buFont typeface="+mj-lt"/>
              <a:buAutoNum type="arabicPeriod"/>
            </a:pPr>
            <a:r>
              <a:rPr lang="fr-CA" sz="2800" dirty="0">
                <a:solidFill>
                  <a:schemeClr val="bg1"/>
                </a:solidFill>
              </a:rPr>
              <a:t>Don’t </a:t>
            </a:r>
            <a:r>
              <a:rPr lang="fr-CA" sz="2800" dirty="0" err="1">
                <a:solidFill>
                  <a:schemeClr val="bg1"/>
                </a:solidFill>
              </a:rPr>
              <a:t>meet</a:t>
            </a:r>
            <a:r>
              <a:rPr lang="fr-CA" sz="2800" dirty="0">
                <a:solidFill>
                  <a:schemeClr val="bg1"/>
                </a:solidFill>
              </a:rPr>
              <a:t> the guidelines</a:t>
            </a:r>
          </a:p>
          <a:p>
            <a:pPr marL="914400" lvl="1" indent="-457200">
              <a:buClrTx/>
              <a:buFont typeface="+mj-lt"/>
              <a:buAutoNum type="arabicPeriod"/>
            </a:pPr>
            <a:r>
              <a:rPr lang="fr-CA" sz="2800" dirty="0" err="1">
                <a:solidFill>
                  <a:schemeClr val="bg1"/>
                </a:solidFill>
              </a:rPr>
              <a:t>Wait</a:t>
            </a:r>
            <a:r>
              <a:rPr lang="fr-CA" sz="2800" dirty="0">
                <a:solidFill>
                  <a:schemeClr val="bg1"/>
                </a:solidFill>
              </a:rPr>
              <a:t> to </a:t>
            </a:r>
            <a:r>
              <a:rPr lang="fr-CA" sz="2800" dirty="0" err="1">
                <a:solidFill>
                  <a:schemeClr val="bg1"/>
                </a:solidFill>
              </a:rPr>
              <a:t>meet</a:t>
            </a:r>
            <a:r>
              <a:rPr lang="fr-CA" sz="2800" dirty="0">
                <a:solidFill>
                  <a:schemeClr val="bg1"/>
                </a:solidFill>
              </a:rPr>
              <a:t> the ASA guidelines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098E10-DD70-4699-A199-440E5D740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51"/>
          <a:stretch/>
        </p:blipFill>
        <p:spPr>
          <a:xfrm>
            <a:off x="91743" y="257454"/>
            <a:ext cx="10860572" cy="8452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A14451-1AC0-4E71-9C82-F09C5EFCA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6356539"/>
            <a:ext cx="4457018" cy="3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98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704622"/>
            <a:ext cx="8534400" cy="4586641"/>
          </a:xfrm>
        </p:spPr>
        <p:txBody>
          <a:bodyPr anchor="t">
            <a:no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Outcomes: </a:t>
            </a:r>
          </a:p>
          <a:p>
            <a:pPr lvl="1"/>
            <a:r>
              <a:rPr lang="fr-CA" sz="2400" dirty="0">
                <a:solidFill>
                  <a:schemeClr val="bg1"/>
                </a:solidFill>
              </a:rPr>
              <a:t>Time points:</a:t>
            </a:r>
          </a:p>
          <a:p>
            <a:pPr lvl="2"/>
            <a:r>
              <a:rPr lang="fr-CA" sz="2200" dirty="0" err="1">
                <a:solidFill>
                  <a:schemeClr val="bg1"/>
                </a:solidFill>
              </a:rPr>
              <a:t>Length</a:t>
            </a:r>
            <a:r>
              <a:rPr lang="fr-CA" sz="2200" dirty="0">
                <a:solidFill>
                  <a:schemeClr val="bg1"/>
                </a:solidFill>
              </a:rPr>
              <a:t> of </a:t>
            </a:r>
            <a:r>
              <a:rPr lang="fr-CA" sz="2200" dirty="0" err="1">
                <a:solidFill>
                  <a:schemeClr val="bg1"/>
                </a:solidFill>
              </a:rPr>
              <a:t>stay</a:t>
            </a:r>
            <a:endParaRPr lang="fr-CA" sz="2200" dirty="0">
              <a:solidFill>
                <a:schemeClr val="bg1"/>
              </a:solidFill>
            </a:endParaRPr>
          </a:p>
          <a:p>
            <a:pPr lvl="2"/>
            <a:r>
              <a:rPr lang="fr-CA" sz="2200" dirty="0">
                <a:solidFill>
                  <a:schemeClr val="bg1"/>
                </a:solidFill>
              </a:rPr>
              <a:t>Time </a:t>
            </a:r>
            <a:r>
              <a:rPr lang="fr-CA" sz="2200" dirty="0" err="1">
                <a:solidFill>
                  <a:schemeClr val="bg1"/>
                </a:solidFill>
              </a:rPr>
              <a:t>from</a:t>
            </a:r>
            <a:r>
              <a:rPr lang="fr-CA" sz="2200" dirty="0">
                <a:solidFill>
                  <a:schemeClr val="bg1"/>
                </a:solidFill>
              </a:rPr>
              <a:t> </a:t>
            </a:r>
            <a:r>
              <a:rPr lang="fr-CA" sz="2200" dirty="0" err="1">
                <a:solidFill>
                  <a:schemeClr val="bg1"/>
                </a:solidFill>
              </a:rPr>
              <a:t>arrival</a:t>
            </a:r>
            <a:r>
              <a:rPr lang="fr-CA" sz="2200" dirty="0">
                <a:solidFill>
                  <a:schemeClr val="bg1"/>
                </a:solidFill>
              </a:rPr>
              <a:t> to </a:t>
            </a:r>
            <a:r>
              <a:rPr lang="fr-CA" sz="2200" dirty="0" err="1">
                <a:solidFill>
                  <a:schemeClr val="bg1"/>
                </a:solidFill>
              </a:rPr>
              <a:t>procedure</a:t>
            </a:r>
            <a:endParaRPr lang="fr-CA" sz="2200" dirty="0">
              <a:solidFill>
                <a:schemeClr val="bg1"/>
              </a:solidFill>
            </a:endParaRPr>
          </a:p>
          <a:p>
            <a:pPr lvl="2"/>
            <a:r>
              <a:rPr lang="fr-CA" sz="2200" dirty="0">
                <a:solidFill>
                  <a:schemeClr val="bg1"/>
                </a:solidFill>
              </a:rPr>
              <a:t>Time of </a:t>
            </a:r>
            <a:r>
              <a:rPr lang="fr-CA" sz="2200" dirty="0" err="1">
                <a:solidFill>
                  <a:schemeClr val="bg1"/>
                </a:solidFill>
              </a:rPr>
              <a:t>procedure</a:t>
            </a:r>
            <a:endParaRPr lang="fr-CA" sz="2200" dirty="0">
              <a:solidFill>
                <a:schemeClr val="bg1"/>
              </a:solidFill>
            </a:endParaRPr>
          </a:p>
          <a:p>
            <a:pPr lvl="2"/>
            <a:r>
              <a:rPr lang="fr-CA" sz="2200" dirty="0">
                <a:solidFill>
                  <a:schemeClr val="bg1"/>
                </a:solidFill>
              </a:rPr>
              <a:t>Time to </a:t>
            </a:r>
            <a:r>
              <a:rPr lang="fr-CA" sz="2200" dirty="0" err="1">
                <a:solidFill>
                  <a:schemeClr val="bg1"/>
                </a:solidFill>
              </a:rPr>
              <a:t>recovery</a:t>
            </a:r>
            <a:endParaRPr lang="fr-CA" sz="2200" dirty="0">
              <a:solidFill>
                <a:schemeClr val="bg1"/>
              </a:solidFill>
            </a:endParaRPr>
          </a:p>
          <a:p>
            <a:pPr lvl="1"/>
            <a:r>
              <a:rPr lang="fr-CA" sz="2400" dirty="0">
                <a:solidFill>
                  <a:schemeClr val="bg1"/>
                </a:solidFill>
              </a:rPr>
              <a:t>Adverse </a:t>
            </a:r>
            <a:r>
              <a:rPr lang="fr-CA" sz="2400" dirty="0" err="1">
                <a:solidFill>
                  <a:schemeClr val="bg1"/>
                </a:solidFill>
              </a:rPr>
              <a:t>events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endParaRPr lang="en-CA" sz="2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098E10-DD70-4699-A199-440E5D740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51"/>
          <a:stretch/>
        </p:blipFill>
        <p:spPr>
          <a:xfrm>
            <a:off x="91743" y="257454"/>
            <a:ext cx="10860572" cy="8452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A14451-1AC0-4E71-9C82-F09C5EFCA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6356539"/>
            <a:ext cx="4457018" cy="3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017" y="170391"/>
            <a:ext cx="8534400" cy="8343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</a:t>
            </a:r>
          </a:p>
          <a:p>
            <a:pPr marL="0" indent="0">
              <a:buNone/>
            </a:pPr>
            <a:endParaRPr lang="en-CA" sz="3200" b="1" u="sng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6E8E25-582E-4211-B103-9C65BB90B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54"/>
          <a:stretch/>
        </p:blipFill>
        <p:spPr>
          <a:xfrm>
            <a:off x="1766309" y="0"/>
            <a:ext cx="10425691" cy="56998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7C2D413-C9AF-4BED-AFBA-151CEFCAC439}"/>
              </a:ext>
            </a:extLst>
          </p:cNvPr>
          <p:cNvSpPr txBox="1"/>
          <p:nvPr/>
        </p:nvSpPr>
        <p:spPr>
          <a:xfrm>
            <a:off x="3059289" y="5870223"/>
            <a:ext cx="179087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ASA guideline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AD549-F5A0-4757-8A6C-F0F9DEECC94B}"/>
              </a:ext>
            </a:extLst>
          </p:cNvPr>
          <p:cNvSpPr txBox="1"/>
          <p:nvPr/>
        </p:nvSpPr>
        <p:spPr>
          <a:xfrm>
            <a:off x="6259689" y="5874268"/>
            <a:ext cx="146867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Don’t </a:t>
            </a:r>
            <a:r>
              <a:rPr lang="fr-CA" dirty="0" err="1">
                <a:solidFill>
                  <a:schemeClr val="bg1"/>
                </a:solidFill>
              </a:rPr>
              <a:t>meet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5355F4-E5FB-48FB-9B6D-6FD4D1EEFA66}"/>
              </a:ext>
            </a:extLst>
          </p:cNvPr>
          <p:cNvSpPr txBox="1"/>
          <p:nvPr/>
        </p:nvSpPr>
        <p:spPr>
          <a:xfrm>
            <a:off x="9668934" y="5870223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</a:rPr>
              <a:t>wait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5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00" y="170391"/>
            <a:ext cx="8534400" cy="8343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45CA7D-B749-42ED-B3D0-7CB936BB5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36"/>
          <a:stretch/>
        </p:blipFill>
        <p:spPr>
          <a:xfrm rot="5400000">
            <a:off x="3578400" y="-2261272"/>
            <a:ext cx="3717759" cy="104815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19466FA-B246-4249-B601-0DAD265901F8}"/>
              </a:ext>
            </a:extLst>
          </p:cNvPr>
          <p:cNvSpPr txBox="1"/>
          <p:nvPr/>
        </p:nvSpPr>
        <p:spPr>
          <a:xfrm>
            <a:off x="5383427" y="1074450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ASA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CBF83A-FEE0-44A7-BF16-8258F66E1CEC}"/>
              </a:ext>
            </a:extLst>
          </p:cNvPr>
          <p:cNvSpPr txBox="1"/>
          <p:nvPr/>
        </p:nvSpPr>
        <p:spPr>
          <a:xfrm>
            <a:off x="6920089" y="1120616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Don’t </a:t>
            </a:r>
            <a:r>
              <a:rPr lang="fr-CA" dirty="0" err="1">
                <a:solidFill>
                  <a:schemeClr val="bg1"/>
                </a:solidFill>
              </a:rPr>
              <a:t>meet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E881890-1F85-4B9A-99BE-F0F5BE5BBA5F}"/>
              </a:ext>
            </a:extLst>
          </p:cNvPr>
          <p:cNvSpPr txBox="1"/>
          <p:nvPr/>
        </p:nvSpPr>
        <p:spPr>
          <a:xfrm>
            <a:off x="9160433" y="1120616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 err="1">
                <a:solidFill>
                  <a:schemeClr val="bg1"/>
                </a:solidFill>
              </a:rPr>
              <a:t>Wait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E2CE6E-B347-4306-BE93-09FB49BE3814}"/>
              </a:ext>
            </a:extLst>
          </p:cNvPr>
          <p:cNvSpPr txBox="1"/>
          <p:nvPr/>
        </p:nvSpPr>
        <p:spPr>
          <a:xfrm>
            <a:off x="10382491" y="2601907"/>
            <a:ext cx="1718740" cy="584775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</a:rPr>
              <a:t>+84 min</a:t>
            </a:r>
            <a:endParaRPr lang="en-CA" sz="3200" dirty="0">
              <a:solidFill>
                <a:schemeClr val="bg1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8F27E78-BCAF-489D-B5C1-204D8865896B}"/>
              </a:ext>
            </a:extLst>
          </p:cNvPr>
          <p:cNvCxnSpPr>
            <a:cxnSpLocks/>
          </p:cNvCxnSpPr>
          <p:nvPr/>
        </p:nvCxnSpPr>
        <p:spPr>
          <a:xfrm>
            <a:off x="311800" y="3341653"/>
            <a:ext cx="10070691" cy="0"/>
          </a:xfrm>
          <a:prstGeom prst="line">
            <a:avLst/>
          </a:prstGeom>
          <a:ln w="762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6638C5F-5CE8-4FBF-9AF6-A2765E3A43C2}"/>
              </a:ext>
            </a:extLst>
          </p:cNvPr>
          <p:cNvSpPr txBox="1"/>
          <p:nvPr/>
        </p:nvSpPr>
        <p:spPr>
          <a:xfrm>
            <a:off x="1286934" y="4792210"/>
            <a:ext cx="43604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 dirty="0"/>
              <a:t>Groups </a:t>
            </a:r>
            <a:r>
              <a:rPr lang="fr-CA" sz="2800" b="1" dirty="0" err="1"/>
              <a:t>similar</a:t>
            </a:r>
            <a:r>
              <a:rPr lang="fr-CA" sz="2800" b="1" dirty="0"/>
              <a:t> on</a:t>
            </a:r>
          </a:p>
          <a:p>
            <a:r>
              <a:rPr lang="fr-CA" sz="2800" dirty="0"/>
              <a:t>Age, </a:t>
            </a:r>
            <a:r>
              <a:rPr lang="fr-CA" sz="2800" dirty="0" err="1"/>
              <a:t>sex</a:t>
            </a:r>
            <a:endParaRPr lang="fr-CA" sz="2800" dirty="0"/>
          </a:p>
          <a:p>
            <a:r>
              <a:rPr lang="fr-CA" sz="2800" dirty="0" err="1"/>
              <a:t>Procedure</a:t>
            </a:r>
            <a:endParaRPr lang="fr-CA" sz="2800" dirty="0"/>
          </a:p>
          <a:p>
            <a:r>
              <a:rPr lang="fr-CA" sz="2800" dirty="0" err="1"/>
              <a:t>Medication</a:t>
            </a:r>
            <a:r>
              <a:rPr lang="fr-CA" sz="2800" dirty="0"/>
              <a:t> for </a:t>
            </a:r>
            <a:r>
              <a:rPr lang="fr-CA" sz="2800" dirty="0" err="1"/>
              <a:t>sedation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4808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017" y="170391"/>
            <a:ext cx="8534400" cy="8343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	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D01B66-42B8-4CC2-9D72-A10A38E61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4" y="918763"/>
            <a:ext cx="11921199" cy="38024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DD1CEE-0B8D-4BAD-B416-BB0BC863A98B}"/>
              </a:ext>
            </a:extLst>
          </p:cNvPr>
          <p:cNvSpPr txBox="1"/>
          <p:nvPr/>
        </p:nvSpPr>
        <p:spPr>
          <a:xfrm>
            <a:off x="4933244" y="4775280"/>
            <a:ext cx="510428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671				555			 1448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3DBD72-45EA-4FD2-B2B1-AD55A00FB6BD}"/>
              </a:ext>
            </a:extLst>
          </p:cNvPr>
          <p:cNvSpPr txBox="1"/>
          <p:nvPr/>
        </p:nvSpPr>
        <p:spPr>
          <a:xfrm>
            <a:off x="662186" y="5291011"/>
            <a:ext cx="949811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Adverse </a:t>
            </a:r>
            <a:r>
              <a:rPr lang="fr-CA" sz="2400" dirty="0" err="1">
                <a:solidFill>
                  <a:schemeClr val="bg1"/>
                </a:solidFill>
              </a:rPr>
              <a:t>event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probability</a:t>
            </a:r>
            <a:r>
              <a:rPr lang="fr-CA" sz="2400" dirty="0">
                <a:solidFill>
                  <a:schemeClr val="bg1"/>
                </a:solidFill>
              </a:rPr>
              <a:t>     1.8%				  2.3%			   1.3%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C5A37F-7E07-43C0-93AB-33BCA7A19AF6}"/>
              </a:ext>
            </a:extLst>
          </p:cNvPr>
          <p:cNvSpPr txBox="1"/>
          <p:nvPr/>
        </p:nvSpPr>
        <p:spPr>
          <a:xfrm>
            <a:off x="4918360" y="457098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</a:rPr>
              <a:t>ASA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883555-3617-4AE0-9BE7-BA05BDDBD724}"/>
              </a:ext>
            </a:extLst>
          </p:cNvPr>
          <p:cNvSpPr txBox="1"/>
          <p:nvPr/>
        </p:nvSpPr>
        <p:spPr>
          <a:xfrm>
            <a:off x="6588614" y="503264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solidFill>
                  <a:schemeClr val="bg1"/>
                </a:solidFill>
              </a:rPr>
              <a:t>Don’t </a:t>
            </a:r>
            <a:r>
              <a:rPr lang="fr-CA" sz="2000" dirty="0" err="1">
                <a:solidFill>
                  <a:schemeClr val="bg1"/>
                </a:solidFill>
              </a:rPr>
              <a:t>meet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F98C1B-37B6-420E-9606-4540F7DC40D8}"/>
              </a:ext>
            </a:extLst>
          </p:cNvPr>
          <p:cNvSpPr txBox="1"/>
          <p:nvPr/>
        </p:nvSpPr>
        <p:spPr>
          <a:xfrm>
            <a:off x="9081118" y="43006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 err="1">
                <a:solidFill>
                  <a:schemeClr val="bg1"/>
                </a:solidFill>
              </a:rPr>
              <a:t>Wait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7873E7E-766D-4E0B-A6CE-91BAEE197330}"/>
              </a:ext>
            </a:extLst>
          </p:cNvPr>
          <p:cNvSpPr/>
          <p:nvPr/>
        </p:nvSpPr>
        <p:spPr>
          <a:xfrm>
            <a:off x="4918360" y="1467556"/>
            <a:ext cx="5017479" cy="28552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99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467556"/>
            <a:ext cx="8534400" cy="4823707"/>
          </a:xfrm>
        </p:spPr>
        <p:txBody>
          <a:bodyPr anchor="t">
            <a:noAutofit/>
          </a:bodyPr>
          <a:lstStyle/>
          <a:p>
            <a:r>
              <a:rPr lang="en-CA" sz="36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en-CA" sz="3200" dirty="0">
                <a:solidFill>
                  <a:schemeClr val="bg1"/>
                </a:solidFill>
              </a:rPr>
              <a:t>Selection biases</a:t>
            </a:r>
          </a:p>
          <a:p>
            <a:r>
              <a:rPr lang="en-CA" sz="3200" dirty="0">
                <a:solidFill>
                  <a:schemeClr val="bg1"/>
                </a:solidFill>
              </a:rPr>
              <a:t>Multiple reasons for delays</a:t>
            </a:r>
          </a:p>
          <a:p>
            <a:r>
              <a:rPr lang="en-CA" sz="3200" dirty="0">
                <a:solidFill>
                  <a:schemeClr val="bg1"/>
                </a:solidFill>
              </a:rPr>
              <a:t>Adverse events---are they charted ?</a:t>
            </a:r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FC2953-CEF8-486E-A68F-7652D6470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251"/>
          <a:stretch/>
        </p:blipFill>
        <p:spPr>
          <a:xfrm>
            <a:off x="91743" y="257454"/>
            <a:ext cx="10860572" cy="8452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4EDEC0-E14E-4080-BC8E-FC7FFD34E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6356539"/>
            <a:ext cx="4457018" cy="3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87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3E29FEE-86B1-4771-8D93-C9965DBE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9" y="1693333"/>
            <a:ext cx="11014261" cy="4597930"/>
          </a:xfrm>
        </p:spPr>
        <p:txBody>
          <a:bodyPr anchor="t">
            <a:noAutofit/>
          </a:bodyPr>
          <a:lstStyle/>
          <a:p>
            <a:r>
              <a:rPr lang="en-CA" sz="3600" b="1" u="sng" dirty="0">
                <a:solidFill>
                  <a:schemeClr val="bg1"/>
                </a:solidFill>
              </a:rPr>
              <a:t>Conclusions</a:t>
            </a:r>
          </a:p>
          <a:p>
            <a:r>
              <a:rPr lang="en-CA" sz="3200" dirty="0">
                <a:solidFill>
                  <a:schemeClr val="bg1"/>
                </a:solidFill>
              </a:rPr>
              <a:t>Length of stay in the ED is prolonged by 1.5 hours to meet ASA fasting guidelines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 impact on adverse events</a:t>
            </a:r>
          </a:p>
          <a:p>
            <a:endParaRPr lang="fr-CA" sz="3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26E352-1C2F-4D8F-8767-9B64A33F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2DEA46-D02C-464C-859D-E422C0297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51"/>
          <a:stretch/>
        </p:blipFill>
        <p:spPr>
          <a:xfrm>
            <a:off x="91743" y="257454"/>
            <a:ext cx="10860572" cy="8452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446FE4-DB97-4387-B688-527F4C58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6356539"/>
            <a:ext cx="4457018" cy="3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06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6" y="396607"/>
            <a:ext cx="11107423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scenario#3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He just had a small sandwich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 fontScale="92500" lnSpcReduction="20000"/>
          </a:bodyPr>
          <a:lstStyle/>
          <a:p>
            <a:r>
              <a:rPr lang="en-CA" sz="3200" u="sng" dirty="0">
                <a:solidFill>
                  <a:schemeClr val="bg1"/>
                </a:solidFill>
              </a:rPr>
              <a:t>Can we do the procedural sedation now?</a:t>
            </a:r>
          </a:p>
          <a:p>
            <a:endParaRPr lang="en-CA" sz="3200" u="sng" dirty="0">
              <a:solidFill>
                <a:schemeClr val="bg1"/>
              </a:solidFill>
            </a:endParaRPr>
          </a:p>
          <a:p>
            <a:pPr marL="514350" indent="-514350">
              <a:buClrTx/>
              <a:buFont typeface="+mj-lt"/>
              <a:buAutoNum type="arabicPeriod"/>
            </a:pPr>
            <a:r>
              <a:rPr lang="en-CA" sz="3200" dirty="0">
                <a:solidFill>
                  <a:schemeClr val="bg1"/>
                </a:solidFill>
              </a:rPr>
              <a:t>No wait 2 h post meal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CA" sz="3200" dirty="0">
                <a:solidFill>
                  <a:schemeClr val="bg1"/>
                </a:solidFill>
              </a:rPr>
              <a:t>No wait 4 hours post meal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CA" sz="3200" dirty="0">
                <a:solidFill>
                  <a:schemeClr val="bg1"/>
                </a:solidFill>
              </a:rPr>
              <a:t>No wait 8 hours post meal 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CA" sz="3200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B05C113-EDCC-434B-9249-C9A74BF72D5C}"/>
              </a:ext>
            </a:extLst>
          </p:cNvPr>
          <p:cNvSpPr/>
          <p:nvPr/>
        </p:nvSpPr>
        <p:spPr>
          <a:xfrm>
            <a:off x="406400" y="4368801"/>
            <a:ext cx="2020711" cy="666044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5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6" y="396607"/>
            <a:ext cx="10579923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#1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A GIRL with an acute otitis media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9953722" cy="3178019"/>
          </a:xfrm>
        </p:spPr>
        <p:txBody>
          <a:bodyPr>
            <a:normAutofit/>
          </a:bodyPr>
          <a:lstStyle/>
          <a:p>
            <a:r>
              <a:rPr lang="en-CA" sz="3200" u="sng" dirty="0">
                <a:solidFill>
                  <a:schemeClr val="bg1"/>
                </a:solidFill>
              </a:rPr>
              <a:t>What is the best medication for fever and for pain?</a:t>
            </a:r>
          </a:p>
          <a:p>
            <a:r>
              <a:rPr lang="en-CA" sz="3200" dirty="0">
                <a:solidFill>
                  <a:schemeClr val="bg1"/>
                </a:solidFill>
              </a:rPr>
              <a:t>Acetaminophen</a:t>
            </a:r>
          </a:p>
          <a:p>
            <a:r>
              <a:rPr lang="en-CA" sz="3200" dirty="0">
                <a:solidFill>
                  <a:schemeClr val="bg1"/>
                </a:solidFill>
              </a:rPr>
              <a:t>Ibuprofen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 difference</a:t>
            </a:r>
          </a:p>
        </p:txBody>
      </p:sp>
    </p:spTree>
    <p:extLst>
      <p:ext uri="{BB962C8B-B14F-4D97-AF65-F5344CB8AC3E}">
        <p14:creationId xmlns:p14="http://schemas.microsoft.com/office/powerpoint/2010/main" val="3515425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#4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Refractory asthma crisis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7285"/>
            <a:ext cx="10182578" cy="3653648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6 year old girl (18Kg) with an asthma crisis</a:t>
            </a:r>
          </a:p>
          <a:p>
            <a:r>
              <a:rPr lang="en-CA" sz="3200" dirty="0">
                <a:solidFill>
                  <a:schemeClr val="bg1"/>
                </a:solidFill>
              </a:rPr>
              <a:t>Received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Salbutamol: 5 puffs q 20 min x 3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Atrovent: 8 puffs q 20 min x 3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Decadron: 10mg PO</a:t>
            </a:r>
          </a:p>
        </p:txBody>
      </p:sp>
    </p:spTree>
    <p:extLst>
      <p:ext uri="{BB962C8B-B14F-4D97-AF65-F5344CB8AC3E}">
        <p14:creationId xmlns:p14="http://schemas.microsoft.com/office/powerpoint/2010/main" val="28627811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#4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Refractory asthma crisis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2047240"/>
            <a:ext cx="9953722" cy="4014893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Improved but still sick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Not sick enough to mandate an IV</a:t>
            </a:r>
          </a:p>
          <a:p>
            <a:endParaRPr lang="en-CA" sz="3200" dirty="0">
              <a:solidFill>
                <a:schemeClr val="bg1"/>
              </a:solidFill>
            </a:endParaRPr>
          </a:p>
          <a:p>
            <a:r>
              <a:rPr lang="en-CA" sz="3200" dirty="0">
                <a:solidFill>
                  <a:schemeClr val="bg1"/>
                </a:solidFill>
              </a:rPr>
              <a:t>Could you give MgSO</a:t>
            </a:r>
            <a:r>
              <a:rPr lang="en-CA" sz="3200" baseline="-25000" dirty="0">
                <a:solidFill>
                  <a:schemeClr val="bg1"/>
                </a:solidFill>
              </a:rPr>
              <a:t>4</a:t>
            </a:r>
            <a:r>
              <a:rPr lang="en-CA" sz="3200" dirty="0">
                <a:solidFill>
                  <a:schemeClr val="bg1"/>
                </a:solidFill>
              </a:rPr>
              <a:t> without an IV ?</a:t>
            </a:r>
          </a:p>
          <a:p>
            <a:endParaRPr lang="en-CA" sz="3200" u="sng" dirty="0">
              <a:solidFill>
                <a:schemeClr val="bg1"/>
              </a:solidFill>
            </a:endParaRPr>
          </a:p>
          <a:p>
            <a:endParaRPr lang="en-C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34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3285066"/>
            <a:ext cx="9862886" cy="275698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MgSO</a:t>
            </a:r>
            <a:r>
              <a:rPr lang="en-CA" sz="2800" baseline="-25000" dirty="0">
                <a:solidFill>
                  <a:schemeClr val="bg1"/>
                </a:solidFill>
              </a:rPr>
              <a:t>4</a:t>
            </a:r>
            <a:r>
              <a:rPr lang="en-CA" sz="2800" dirty="0">
                <a:solidFill>
                  <a:schemeClr val="bg1"/>
                </a:solidFill>
              </a:rPr>
              <a:t> is effective but needs an IV access</a:t>
            </a:r>
          </a:p>
          <a:p>
            <a:r>
              <a:rPr lang="en-CA" sz="2800" dirty="0">
                <a:solidFill>
                  <a:schemeClr val="bg1"/>
                </a:solidFill>
              </a:rPr>
              <a:t>Nebulized MgSO</a:t>
            </a:r>
            <a:r>
              <a:rPr lang="en-CA" sz="2800" baseline="-25000" dirty="0">
                <a:solidFill>
                  <a:schemeClr val="bg1"/>
                </a:solidFill>
              </a:rPr>
              <a:t>4 </a:t>
            </a:r>
            <a:r>
              <a:rPr lang="en-CA" sz="2800" dirty="0">
                <a:solidFill>
                  <a:schemeClr val="bg1"/>
                </a:solidFill>
              </a:rPr>
              <a:t>could be a solution to decrease hospitalisation</a:t>
            </a:r>
            <a:endParaRPr lang="en-CA" sz="2600" i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F0A146-7DAA-4FA9-A6A8-50F760459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97" y="127906"/>
            <a:ext cx="8652614" cy="31726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27457D-29F1-4C32-9787-7915F134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389C0F1-30E9-4FB7-8C97-643CB42C81CE}"/>
              </a:ext>
            </a:extLst>
          </p:cNvPr>
          <p:cNvSpPr/>
          <p:nvPr/>
        </p:nvSpPr>
        <p:spPr>
          <a:xfrm>
            <a:off x="282223" y="1951508"/>
            <a:ext cx="1524000" cy="3514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84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474258"/>
            <a:ext cx="10018570" cy="356779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r>
              <a:rPr lang="en-US" sz="2800" dirty="0">
                <a:solidFill>
                  <a:schemeClr val="bg1"/>
                </a:solidFill>
              </a:rPr>
              <a:t>Evaluate the effectiveness of </a:t>
            </a:r>
            <a:r>
              <a:rPr lang="en-US" sz="2800" b="1" dirty="0">
                <a:solidFill>
                  <a:schemeClr val="bg1"/>
                </a:solidFill>
              </a:rPr>
              <a:t>inhaled magnesium </a:t>
            </a:r>
            <a:r>
              <a:rPr lang="en-US" sz="2800" dirty="0">
                <a:solidFill>
                  <a:schemeClr val="bg1"/>
                </a:solidFill>
              </a:rPr>
              <a:t>in children who presented to EDs with an acute asthma exacerbation and </a:t>
            </a:r>
            <a:r>
              <a:rPr lang="en-US" sz="2800" b="1" dirty="0">
                <a:solidFill>
                  <a:schemeClr val="bg1"/>
                </a:solidFill>
              </a:rPr>
              <a:t>remained in moderate or severe respiratory distress </a:t>
            </a:r>
            <a:r>
              <a:rPr lang="en-US" sz="2800" dirty="0">
                <a:solidFill>
                  <a:schemeClr val="bg1"/>
                </a:solidFill>
              </a:rPr>
              <a:t>after initial therapy.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F2DACD-B4B5-4B9E-8D20-D693A3C7F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8" b="47100"/>
          <a:stretch/>
        </p:blipFill>
        <p:spPr>
          <a:xfrm>
            <a:off x="189876" y="214489"/>
            <a:ext cx="8652614" cy="13998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4E13AB-6156-4CD2-A767-C80B6C1D3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22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474258"/>
            <a:ext cx="9862886" cy="356779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Multi-centre</a:t>
            </a:r>
            <a:r>
              <a:rPr lang="fr-CA" sz="2800" dirty="0">
                <a:solidFill>
                  <a:schemeClr val="bg1"/>
                </a:solidFill>
              </a:rPr>
              <a:t> prospective double </a:t>
            </a:r>
            <a:r>
              <a:rPr lang="fr-CA" sz="2800" dirty="0" err="1">
                <a:solidFill>
                  <a:schemeClr val="bg1"/>
                </a:solidFill>
              </a:rPr>
              <a:t>blinded</a:t>
            </a:r>
            <a:r>
              <a:rPr lang="fr-CA" sz="2800" dirty="0">
                <a:solidFill>
                  <a:schemeClr val="bg1"/>
                </a:solidFill>
              </a:rPr>
              <a:t> RCT</a:t>
            </a:r>
          </a:p>
          <a:p>
            <a:r>
              <a:rPr lang="fr-CA" sz="2800" dirty="0">
                <a:solidFill>
                  <a:schemeClr val="bg1"/>
                </a:solidFill>
              </a:rPr>
              <a:t>7 PERC </a:t>
            </a:r>
            <a:r>
              <a:rPr lang="fr-CA" sz="2800" dirty="0" err="1">
                <a:solidFill>
                  <a:schemeClr val="bg1"/>
                </a:solidFill>
              </a:rPr>
              <a:t>EDs</a:t>
            </a:r>
            <a:endParaRPr lang="fr-CA" sz="2800" dirty="0">
              <a:solidFill>
                <a:schemeClr val="bg1"/>
              </a:solidFill>
            </a:endParaRPr>
          </a:p>
          <a:p>
            <a:r>
              <a:rPr lang="fr-CA" sz="2800" dirty="0">
                <a:solidFill>
                  <a:schemeClr val="bg1"/>
                </a:solidFill>
              </a:rPr>
              <a:t>2011-2019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ABD0B5-BF1B-47E5-9B25-E1415AB4C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8" b="47100"/>
          <a:stretch/>
        </p:blipFill>
        <p:spPr>
          <a:xfrm>
            <a:off x="189876" y="214489"/>
            <a:ext cx="8652614" cy="13998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18E309-C61E-4926-9BAF-9F9FAB27B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90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467557"/>
            <a:ext cx="9862886" cy="457449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400" dirty="0">
                <a:solidFill>
                  <a:schemeClr val="bg1"/>
                </a:solidFill>
              </a:rPr>
              <a:t>Participants inclusion: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2-17 years old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Past medical history of asthma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PRAM &gt;4 after 1 hour of Treatment</a:t>
            </a:r>
          </a:p>
          <a:p>
            <a:r>
              <a:rPr lang="en-CA" sz="2400" dirty="0">
                <a:solidFill>
                  <a:schemeClr val="bg1"/>
                </a:solidFill>
              </a:rPr>
              <a:t>Exclusion: 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Already hospitalised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IV Magnesium 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Comorbidities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178BDF-B082-42F4-88E9-36275C4AA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8" b="56351"/>
          <a:stretch/>
        </p:blipFill>
        <p:spPr>
          <a:xfrm>
            <a:off x="189876" y="214489"/>
            <a:ext cx="8652614" cy="11063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B97C2F-A9A4-43B4-A8C5-F4596C412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1873956"/>
            <a:ext cx="10413681" cy="416809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>
                <a:solidFill>
                  <a:schemeClr val="bg1"/>
                </a:solidFill>
              </a:rPr>
              <a:t>Intervention: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600 mg of </a:t>
            </a:r>
            <a:r>
              <a:rPr lang="fr-CA" sz="2600" dirty="0" err="1">
                <a:solidFill>
                  <a:schemeClr val="bg1"/>
                </a:solidFill>
              </a:rPr>
              <a:t>nebulized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en-CA" sz="2400" dirty="0">
                <a:solidFill>
                  <a:schemeClr val="bg1"/>
                </a:solidFill>
              </a:rPr>
              <a:t> MgSO</a:t>
            </a:r>
            <a:r>
              <a:rPr lang="en-CA" sz="2400" baseline="-25000" dirty="0">
                <a:solidFill>
                  <a:schemeClr val="bg1"/>
                </a:solidFill>
              </a:rPr>
              <a:t>4 </a:t>
            </a:r>
            <a:r>
              <a:rPr lang="fr-CA" sz="2600" dirty="0">
                <a:solidFill>
                  <a:schemeClr val="bg1"/>
                </a:solidFill>
              </a:rPr>
              <a:t>+ Salbutamol q 20 min x 3</a:t>
            </a:r>
            <a:endParaRPr lang="en-CA" sz="2600" dirty="0">
              <a:solidFill>
                <a:schemeClr val="bg1"/>
              </a:solidFill>
            </a:endParaRPr>
          </a:p>
          <a:p>
            <a:r>
              <a:rPr lang="en-CA" sz="2800" dirty="0">
                <a:solidFill>
                  <a:schemeClr val="bg1"/>
                </a:solidFill>
              </a:rPr>
              <a:t>Control:</a:t>
            </a:r>
          </a:p>
          <a:p>
            <a:pPr lvl="1"/>
            <a:r>
              <a:rPr lang="fr-CA" sz="2600" dirty="0" err="1">
                <a:solidFill>
                  <a:schemeClr val="bg1"/>
                </a:solidFill>
              </a:rPr>
              <a:t>Nebulized</a:t>
            </a:r>
            <a:r>
              <a:rPr lang="fr-CA" sz="2600" dirty="0">
                <a:solidFill>
                  <a:schemeClr val="bg1"/>
                </a:solidFill>
              </a:rPr>
              <a:t> Salbutamol q 20 min x 3</a:t>
            </a:r>
            <a:endParaRPr lang="en-CA" sz="2600" dirty="0">
              <a:solidFill>
                <a:schemeClr val="bg1"/>
              </a:solidFill>
            </a:endParaRPr>
          </a:p>
          <a:p>
            <a:pPr lvl="1"/>
            <a:endParaRPr lang="fr-CA" sz="26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4F98B2-3178-499F-BED8-1464E7E7C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78" b="47100"/>
          <a:stretch/>
        </p:blipFill>
        <p:spPr>
          <a:xfrm>
            <a:off x="189876" y="214489"/>
            <a:ext cx="8652614" cy="13998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A985E8-57FE-4E9C-A370-4648727CB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15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1456267"/>
            <a:ext cx="10413681" cy="458578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Outcomes</a:t>
            </a:r>
            <a:endParaRPr lang="fr-CA" sz="2800" dirty="0">
              <a:solidFill>
                <a:schemeClr val="bg1"/>
              </a:solidFill>
            </a:endParaRPr>
          </a:p>
          <a:p>
            <a:pPr lvl="1"/>
            <a:r>
              <a:rPr lang="fr-CA" sz="2800" dirty="0" err="1">
                <a:solidFill>
                  <a:schemeClr val="bg1"/>
                </a:solidFill>
              </a:rPr>
              <a:t>Primary</a:t>
            </a:r>
            <a:r>
              <a:rPr lang="fr-CA" sz="2800" dirty="0">
                <a:solidFill>
                  <a:schemeClr val="bg1"/>
                </a:solidFill>
              </a:rPr>
              <a:t>: </a:t>
            </a:r>
          </a:p>
          <a:p>
            <a:pPr lvl="2"/>
            <a:r>
              <a:rPr lang="fr-CA" sz="2400" dirty="0">
                <a:solidFill>
                  <a:schemeClr val="bg1"/>
                </a:solidFill>
              </a:rPr>
              <a:t>Hospitalisation </a:t>
            </a:r>
            <a:r>
              <a:rPr lang="fr-CA" sz="2400" dirty="0" err="1">
                <a:solidFill>
                  <a:schemeClr val="bg1"/>
                </a:solidFill>
              </a:rPr>
              <a:t>within</a:t>
            </a:r>
            <a:r>
              <a:rPr lang="fr-CA" sz="2400" dirty="0">
                <a:solidFill>
                  <a:schemeClr val="bg1"/>
                </a:solidFill>
              </a:rPr>
              <a:t> 24 </a:t>
            </a:r>
            <a:r>
              <a:rPr lang="fr-CA" sz="2400" dirty="0" err="1">
                <a:solidFill>
                  <a:schemeClr val="bg1"/>
                </a:solidFill>
              </a:rPr>
              <a:t>hours</a:t>
            </a:r>
            <a:endParaRPr lang="fr-CA" sz="2400" dirty="0">
              <a:solidFill>
                <a:schemeClr val="bg1"/>
              </a:solidFill>
            </a:endParaRPr>
          </a:p>
          <a:p>
            <a:pPr lvl="1"/>
            <a:r>
              <a:rPr lang="fr-CA" sz="2800" dirty="0" err="1">
                <a:solidFill>
                  <a:schemeClr val="bg1"/>
                </a:solidFill>
              </a:rPr>
              <a:t>Secondary</a:t>
            </a:r>
            <a:r>
              <a:rPr lang="fr-CA" sz="2800" dirty="0">
                <a:solidFill>
                  <a:schemeClr val="bg1"/>
                </a:solidFill>
              </a:rPr>
              <a:t>:</a:t>
            </a:r>
          </a:p>
          <a:p>
            <a:pPr lvl="2"/>
            <a:r>
              <a:rPr lang="fr-CA" sz="2400" dirty="0">
                <a:solidFill>
                  <a:schemeClr val="bg1"/>
                </a:solidFill>
              </a:rPr>
              <a:t>PRAM score 60-120-180-240 minutes</a:t>
            </a:r>
          </a:p>
          <a:p>
            <a:pPr lvl="2"/>
            <a:r>
              <a:rPr lang="fr-CA" sz="2400" dirty="0" err="1">
                <a:solidFill>
                  <a:schemeClr val="bg1"/>
                </a:solidFill>
              </a:rPr>
              <a:t>Respiratory</a:t>
            </a:r>
            <a:r>
              <a:rPr lang="fr-CA" sz="2400" dirty="0">
                <a:solidFill>
                  <a:schemeClr val="bg1"/>
                </a:solidFill>
              </a:rPr>
              <a:t> rate  </a:t>
            </a:r>
            <a:r>
              <a:rPr lang="fr-CA" sz="2400" dirty="0" err="1">
                <a:solidFill>
                  <a:schemeClr val="bg1"/>
                </a:solidFill>
              </a:rPr>
              <a:t>Oxygen</a:t>
            </a:r>
            <a:r>
              <a:rPr lang="fr-CA" sz="2400" dirty="0">
                <a:solidFill>
                  <a:schemeClr val="bg1"/>
                </a:solidFill>
              </a:rPr>
              <a:t> saturation</a:t>
            </a:r>
          </a:p>
          <a:p>
            <a:pPr lvl="2"/>
            <a:r>
              <a:rPr lang="fr-CA" sz="2400" dirty="0">
                <a:solidFill>
                  <a:schemeClr val="bg1"/>
                </a:solidFill>
              </a:rPr>
              <a:t>Adverse </a:t>
            </a:r>
            <a:r>
              <a:rPr lang="fr-CA" sz="2400" dirty="0" err="1">
                <a:solidFill>
                  <a:schemeClr val="bg1"/>
                </a:solidFill>
              </a:rPr>
              <a:t>events</a:t>
            </a:r>
            <a:endParaRPr lang="fr-CA" sz="2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4F98B2-3178-499F-BED8-1464E7E7C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78" b="56707"/>
          <a:stretch/>
        </p:blipFill>
        <p:spPr>
          <a:xfrm>
            <a:off x="189876" y="214489"/>
            <a:ext cx="8652614" cy="10950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A985E8-57FE-4E9C-A370-4648727CB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76" y="6564935"/>
            <a:ext cx="6118576" cy="2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83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15576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BE1890-82D2-43D4-ADA7-4691FD2F9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172" y="0"/>
            <a:ext cx="8235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223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1857E6-6F82-4EA6-8358-F161AD1DE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6" b="11406"/>
          <a:stretch/>
        </p:blipFill>
        <p:spPr>
          <a:xfrm>
            <a:off x="2481844" y="0"/>
            <a:ext cx="8547400" cy="67470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385DF68-DBBE-4B51-8AD4-FC288B8DE808}"/>
              </a:ext>
            </a:extLst>
          </p:cNvPr>
          <p:cNvSpPr txBox="1"/>
          <p:nvPr/>
        </p:nvSpPr>
        <p:spPr>
          <a:xfrm>
            <a:off x="189876" y="1185333"/>
            <a:ext cx="217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93% </a:t>
            </a:r>
          </a:p>
          <a:p>
            <a:r>
              <a:rPr lang="fr-CA" sz="2400" b="1" dirty="0" err="1">
                <a:solidFill>
                  <a:schemeClr val="bg1"/>
                </a:solidFill>
              </a:rPr>
              <a:t>received</a:t>
            </a:r>
            <a:r>
              <a:rPr lang="fr-CA" sz="2400" b="1" dirty="0">
                <a:solidFill>
                  <a:schemeClr val="bg1"/>
                </a:solidFill>
              </a:rPr>
              <a:t> 3 </a:t>
            </a:r>
            <a:r>
              <a:rPr lang="fr-CA" sz="2400" b="1" dirty="0" err="1">
                <a:solidFill>
                  <a:schemeClr val="bg1"/>
                </a:solidFill>
              </a:rPr>
              <a:t>Tx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5F24C63-B785-41DA-9C5F-80E4D1928AEA}"/>
              </a:ext>
            </a:extLst>
          </p:cNvPr>
          <p:cNvSpPr txBox="1"/>
          <p:nvPr/>
        </p:nvSpPr>
        <p:spPr>
          <a:xfrm rot="19752147">
            <a:off x="7642155" y="2061825"/>
            <a:ext cx="2970685" cy="120032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7200" dirty="0">
                <a:solidFill>
                  <a:srgbClr val="FF0000"/>
                </a:solidFill>
              </a:rPr>
              <a:t>Similar</a:t>
            </a:r>
          </a:p>
        </p:txBody>
      </p:sp>
    </p:spTree>
    <p:extLst>
      <p:ext uri="{BB962C8B-B14F-4D97-AF65-F5344CB8AC3E}">
        <p14:creationId xmlns:p14="http://schemas.microsoft.com/office/powerpoint/2010/main" val="33635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3781" y="3009593"/>
            <a:ext cx="9862886" cy="2639762"/>
          </a:xfrm>
        </p:spPr>
        <p:txBody>
          <a:bodyPr anchor="t">
            <a:noAutofit/>
          </a:bodyPr>
          <a:lstStyle/>
          <a:p>
            <a:r>
              <a:rPr lang="en-CA" sz="3200" b="1" u="sng" dirty="0">
                <a:solidFill>
                  <a:schemeClr val="bg1"/>
                </a:solidFill>
              </a:rPr>
              <a:t>Introduction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Previous systematic reviews 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Ibuprofen = acetaminophen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1-18 years old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441F19-EDAD-4255-BFEB-4533A2A09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7" y="365784"/>
            <a:ext cx="9104243" cy="26438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75AC2C-FC5D-4D7B-BE76-2F1A96C3D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9" y="6468342"/>
            <a:ext cx="9893110" cy="2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Results.. hospitalisation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DCADF5-0EC6-452D-8D16-CE49069E4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552"/>
          <a:stretch/>
        </p:blipFill>
        <p:spPr>
          <a:xfrm>
            <a:off x="110007" y="1307655"/>
            <a:ext cx="11971986" cy="201428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EF49A85-D03B-4E04-BC0D-DF33EA5C3037}"/>
              </a:ext>
            </a:extLst>
          </p:cNvPr>
          <p:cNvSpPr/>
          <p:nvPr/>
        </p:nvSpPr>
        <p:spPr>
          <a:xfrm>
            <a:off x="3379808" y="2639028"/>
            <a:ext cx="1169043" cy="3703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7DF616B-20F5-4FE0-BABE-1FB375079652}"/>
              </a:ext>
            </a:extLst>
          </p:cNvPr>
          <p:cNvSpPr/>
          <p:nvPr/>
        </p:nvSpPr>
        <p:spPr>
          <a:xfrm>
            <a:off x="4926957" y="2639028"/>
            <a:ext cx="1169043" cy="3703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6086DF-3B9A-450A-862F-7233CEFDCB20}"/>
              </a:ext>
            </a:extLst>
          </p:cNvPr>
          <p:cNvSpPr txBox="1"/>
          <p:nvPr/>
        </p:nvSpPr>
        <p:spPr>
          <a:xfrm>
            <a:off x="2619022" y="3816579"/>
            <a:ext cx="5439310" cy="110799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6600" dirty="0">
                <a:solidFill>
                  <a:srgbClr val="FF0000"/>
                </a:solidFill>
              </a:rPr>
              <a:t>43.5  vs   47.7</a:t>
            </a:r>
          </a:p>
        </p:txBody>
      </p:sp>
    </p:spTree>
    <p:extLst>
      <p:ext uri="{BB962C8B-B14F-4D97-AF65-F5344CB8AC3E}">
        <p14:creationId xmlns:p14="http://schemas.microsoft.com/office/powerpoint/2010/main" val="227585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Results… secondary outcomes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99886A-8353-4FAD-8890-70B0A403B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899"/>
            <a:ext cx="11181707" cy="47270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C43C54A-59D1-485A-A0B8-93453879BEE7}"/>
              </a:ext>
            </a:extLst>
          </p:cNvPr>
          <p:cNvSpPr txBox="1"/>
          <p:nvPr/>
        </p:nvSpPr>
        <p:spPr>
          <a:xfrm rot="19752147">
            <a:off x="4637472" y="2919780"/>
            <a:ext cx="6361037" cy="120032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7200" dirty="0">
                <a:solidFill>
                  <a:srgbClr val="FF0000"/>
                </a:solidFill>
              </a:rPr>
              <a:t>No difference</a:t>
            </a:r>
          </a:p>
        </p:txBody>
      </p:sp>
    </p:spTree>
    <p:extLst>
      <p:ext uri="{BB962C8B-B14F-4D97-AF65-F5344CB8AC3E}">
        <p14:creationId xmlns:p14="http://schemas.microsoft.com/office/powerpoint/2010/main" val="7746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Results… secondary outcomes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7BB9E3-A771-479F-96E0-E06449FEA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" y="1293966"/>
            <a:ext cx="11977511" cy="209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D0E880-5EB2-4D20-86BD-6DB4DEFC6365}"/>
              </a:ext>
            </a:extLst>
          </p:cNvPr>
          <p:cNvSpPr txBox="1"/>
          <p:nvPr/>
        </p:nvSpPr>
        <p:spPr>
          <a:xfrm rot="21370109">
            <a:off x="2492582" y="3842928"/>
            <a:ext cx="6361037" cy="120032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7200" dirty="0">
                <a:solidFill>
                  <a:srgbClr val="FF0000"/>
                </a:solidFill>
              </a:rPr>
              <a:t>No difference</a:t>
            </a:r>
          </a:p>
        </p:txBody>
      </p:sp>
    </p:spTree>
    <p:extLst>
      <p:ext uri="{BB962C8B-B14F-4D97-AF65-F5344CB8AC3E}">
        <p14:creationId xmlns:p14="http://schemas.microsoft.com/office/powerpoint/2010/main" val="6539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876" y="113131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Results… subgroup analyses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A9E9A2-912D-4E38-90A3-2CDE8106D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4" y="874921"/>
            <a:ext cx="9781828" cy="58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07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9453"/>
            <a:ext cx="9862886" cy="8464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Adverse events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8F3446-4A7E-45CA-9265-FFC140336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910" y="42333"/>
            <a:ext cx="7958667" cy="6622097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B7E2180-93A8-4085-BF65-AAF1A178D3B7}"/>
              </a:ext>
            </a:extLst>
          </p:cNvPr>
          <p:cNvCxnSpPr/>
          <p:nvPr/>
        </p:nvCxnSpPr>
        <p:spPr>
          <a:xfrm>
            <a:off x="8308622" y="6276622"/>
            <a:ext cx="2810934" cy="0"/>
          </a:xfrm>
          <a:prstGeom prst="line">
            <a:avLst/>
          </a:prstGeom>
          <a:ln w="5715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2A5A650-D890-44A4-BF31-BA389F9BAEDB}"/>
              </a:ext>
            </a:extLst>
          </p:cNvPr>
          <p:cNvCxnSpPr/>
          <p:nvPr/>
        </p:nvCxnSpPr>
        <p:spPr>
          <a:xfrm>
            <a:off x="8308622" y="6571296"/>
            <a:ext cx="2810934" cy="0"/>
          </a:xfrm>
          <a:prstGeom prst="line">
            <a:avLst/>
          </a:prstGeom>
          <a:ln w="5715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6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348088"/>
            <a:ext cx="9862886" cy="369395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en-CA" sz="2800" dirty="0">
                <a:solidFill>
                  <a:schemeClr val="bg1"/>
                </a:solidFill>
              </a:rPr>
              <a:t>Decision to hospitalised is not standardized</a:t>
            </a:r>
          </a:p>
          <a:p>
            <a:r>
              <a:rPr lang="en-CA" sz="2800" dirty="0">
                <a:solidFill>
                  <a:schemeClr val="bg1"/>
                </a:solidFill>
              </a:rPr>
              <a:t>The confidence interval crosses a difference of 10%</a:t>
            </a:r>
          </a:p>
          <a:p>
            <a:pPr lvl="1"/>
            <a:r>
              <a:rPr lang="en-CA" sz="2600" dirty="0">
                <a:solidFill>
                  <a:schemeClr val="bg1"/>
                </a:solidFill>
              </a:rPr>
              <a:t>-5% (95%CI: -13 to 2%)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FA424F-79F9-404C-85A6-E725F6FFE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8" b="47100"/>
          <a:stretch/>
        </p:blipFill>
        <p:spPr>
          <a:xfrm>
            <a:off x="189876" y="214489"/>
            <a:ext cx="8652614" cy="13998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C5835F-C7AF-47A7-AE34-85019DC1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58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077156"/>
            <a:ext cx="9862886" cy="396489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Among children with refractory acute asthma in the ED, nebulized magnesium with albuterol, compared with placebo with albuterol, did not significantly decrease the hospitalization rate for asthma within 24 hours.</a:t>
            </a:r>
            <a:endParaRPr lang="en-CA" sz="2800" i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457EA9-3ADF-4B52-BF01-9AD5F13C7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97" y="6457691"/>
            <a:ext cx="6118576" cy="2724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DD062E-8377-4446-A94B-D167CFECB1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78" b="47100"/>
          <a:stretch/>
        </p:blipFill>
        <p:spPr>
          <a:xfrm>
            <a:off x="189876" y="214489"/>
            <a:ext cx="8652614" cy="13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611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#4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Refractory asthma crisis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2047240"/>
            <a:ext cx="9953722" cy="4014893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Improved but still sick</a:t>
            </a:r>
          </a:p>
          <a:p>
            <a:r>
              <a:rPr lang="en-CA" sz="3200" dirty="0">
                <a:solidFill>
                  <a:schemeClr val="bg1"/>
                </a:solidFill>
              </a:rPr>
              <a:t>Not sick enough to mandate an IV</a:t>
            </a:r>
          </a:p>
          <a:p>
            <a:endParaRPr lang="en-CA" sz="3200" dirty="0">
              <a:solidFill>
                <a:schemeClr val="bg1"/>
              </a:solidFill>
            </a:endParaRPr>
          </a:p>
          <a:p>
            <a:r>
              <a:rPr lang="en-CA" sz="3200" dirty="0">
                <a:solidFill>
                  <a:schemeClr val="bg1"/>
                </a:solidFill>
              </a:rPr>
              <a:t>Could you give MgSO4 without an IV ?</a:t>
            </a:r>
          </a:p>
          <a:p>
            <a:endParaRPr lang="en-CA" sz="3200" u="sng" dirty="0">
              <a:solidFill>
                <a:schemeClr val="bg1"/>
              </a:solidFill>
            </a:endParaRPr>
          </a:p>
          <a:p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62D293-1B11-4515-A0B1-0BDD53F427A4}"/>
              </a:ext>
            </a:extLst>
          </p:cNvPr>
          <p:cNvSpPr txBox="1"/>
          <p:nvPr/>
        </p:nvSpPr>
        <p:spPr>
          <a:xfrm rot="20456987">
            <a:off x="8556977" y="3115735"/>
            <a:ext cx="1399742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CA" sz="6000" b="1" dirty="0">
                <a:solidFill>
                  <a:schemeClr val="accent6">
                    <a:lumMod val="75000"/>
                  </a:schemeClr>
                </a:solidFill>
              </a:rPr>
              <a:t>NO</a:t>
            </a:r>
            <a:endParaRPr lang="en-CA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#5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Is this a urinary tract infection?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20816"/>
            <a:ext cx="5802489" cy="2833511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5 months old boy with fever without a source</a:t>
            </a:r>
            <a:endParaRPr lang="en-CA" sz="3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CA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BFC991-391A-4BE4-8F84-EBB1A53F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229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#5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600" dirty="0">
                <a:solidFill>
                  <a:schemeClr val="bg1"/>
                </a:solidFill>
              </a:rPr>
              <a:t>Is this a urinary tract infection?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903674"/>
            <a:ext cx="9953722" cy="415845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Urinalysis:</a:t>
            </a:r>
          </a:p>
          <a:p>
            <a:pPr lvl="1"/>
            <a:r>
              <a:rPr lang="en-CA" sz="3000" dirty="0" err="1">
                <a:solidFill>
                  <a:schemeClr val="bg1"/>
                </a:solidFill>
              </a:rPr>
              <a:t>Disptick</a:t>
            </a:r>
            <a:r>
              <a:rPr lang="en-CA" sz="3000" dirty="0">
                <a:solidFill>
                  <a:schemeClr val="bg1"/>
                </a:solidFill>
              </a:rPr>
              <a:t>: Nitrite –	leucocyte esterase -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Microscopy: Leucocyte 10-20   No bacteria</a:t>
            </a:r>
          </a:p>
          <a:p>
            <a:r>
              <a:rPr lang="en-CA" sz="3200" u="sng" dirty="0">
                <a:solidFill>
                  <a:schemeClr val="bg1"/>
                </a:solidFill>
              </a:rPr>
              <a:t>Is this a UTI?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No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Yes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D2C936-530D-490B-9AA5-8DCBE589B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3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840" y="1936377"/>
            <a:ext cx="10484427" cy="3482842"/>
          </a:xfrm>
        </p:spPr>
        <p:txBody>
          <a:bodyPr anchor="t">
            <a:noAutofit/>
          </a:bodyPr>
          <a:lstStyle/>
          <a:p>
            <a:r>
              <a:rPr lang="fr-CA" sz="3200" b="1" u="sng" dirty="0">
                <a:solidFill>
                  <a:schemeClr val="bg1"/>
                </a:solidFill>
              </a:rPr>
              <a:t>Objective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Compare the </a:t>
            </a:r>
            <a:r>
              <a:rPr lang="en-US" sz="2800" b="1" dirty="0">
                <a:solidFill>
                  <a:schemeClr val="bg1"/>
                </a:solidFill>
              </a:rPr>
              <a:t>antipyretic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b="1" dirty="0">
                <a:solidFill>
                  <a:schemeClr val="bg1"/>
                </a:solidFill>
              </a:rPr>
              <a:t>analgesic</a:t>
            </a:r>
            <a:r>
              <a:rPr lang="en-US" sz="2800" dirty="0">
                <a:solidFill>
                  <a:schemeClr val="bg1"/>
                </a:solidFill>
              </a:rPr>
              <a:t>, and </a:t>
            </a:r>
            <a:r>
              <a:rPr lang="en-US" sz="2800" b="1" dirty="0">
                <a:solidFill>
                  <a:schemeClr val="bg1"/>
                </a:solidFill>
              </a:rPr>
              <a:t>safety</a:t>
            </a:r>
            <a:r>
              <a:rPr lang="en-US" sz="2800" dirty="0">
                <a:solidFill>
                  <a:schemeClr val="bg1"/>
                </a:solidFill>
              </a:rPr>
              <a:t> profiles of </a:t>
            </a:r>
            <a:r>
              <a:rPr lang="en-US" sz="2800" u="sng" dirty="0">
                <a:solidFill>
                  <a:schemeClr val="bg1"/>
                </a:solidFill>
              </a:rPr>
              <a:t>acetaminophen</a:t>
            </a:r>
            <a:r>
              <a:rPr lang="en-US" sz="2800" dirty="0">
                <a:solidFill>
                  <a:schemeClr val="bg1"/>
                </a:solidFill>
              </a:rPr>
              <a:t> with </a:t>
            </a:r>
            <a:r>
              <a:rPr lang="en-US" sz="2800" u="sng" dirty="0">
                <a:solidFill>
                  <a:schemeClr val="bg1"/>
                </a:solidFill>
              </a:rPr>
              <a:t>ibuprofen</a:t>
            </a:r>
            <a:r>
              <a:rPr lang="en-US" sz="2800" dirty="0">
                <a:solidFill>
                  <a:schemeClr val="bg1"/>
                </a:solidFill>
              </a:rPr>
              <a:t> for the short-term treatment of fever or pain in children </a:t>
            </a:r>
            <a:r>
              <a:rPr lang="en-US" sz="2800" b="1" dirty="0">
                <a:solidFill>
                  <a:schemeClr val="bg1"/>
                </a:solidFill>
              </a:rPr>
              <a:t>younger than 2 years.</a:t>
            </a:r>
          </a:p>
          <a:p>
            <a:endParaRPr lang="en-US" sz="2800" b="1" u="sng" dirty="0">
              <a:solidFill>
                <a:schemeClr val="bg1"/>
              </a:solidFill>
            </a:endParaRPr>
          </a:p>
          <a:p>
            <a:r>
              <a:rPr lang="en-US" sz="2800" b="1" u="sng" dirty="0">
                <a:solidFill>
                  <a:schemeClr val="bg1"/>
                </a:solidFill>
              </a:rPr>
              <a:t>Safety for</a:t>
            </a:r>
            <a:r>
              <a:rPr lang="fr-CA" sz="2800" b="1" u="sng" dirty="0">
                <a:solidFill>
                  <a:schemeClr val="bg1"/>
                </a:solidFill>
              </a:rPr>
              <a:t> &lt; 3 </a:t>
            </a:r>
            <a:r>
              <a:rPr lang="fr-CA" sz="2800" b="1" u="sng" dirty="0" err="1">
                <a:solidFill>
                  <a:schemeClr val="bg1"/>
                </a:solidFill>
              </a:rPr>
              <a:t>months</a:t>
            </a:r>
            <a:endParaRPr lang="fr-CA" sz="3400" b="1" u="sng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B68470-31BE-4E69-BBE3-9B8E1F4D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72" b="13888"/>
          <a:stretch/>
        </p:blipFill>
        <p:spPr>
          <a:xfrm>
            <a:off x="293301" y="125338"/>
            <a:ext cx="9104243" cy="14657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3BF811-1370-4B16-B336-A3D2835F8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9" y="6468342"/>
            <a:ext cx="9893110" cy="2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76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474258"/>
            <a:ext cx="11271636" cy="3567790"/>
          </a:xfrm>
          <a:ln>
            <a:noFill/>
          </a:ln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</a:t>
            </a:r>
          </a:p>
          <a:p>
            <a:r>
              <a:rPr lang="en-US" sz="2800" dirty="0">
                <a:solidFill>
                  <a:schemeClr val="bg1"/>
                </a:solidFill>
              </a:rPr>
              <a:t>Calculate the interval likelihood ratio of urinalysis components to estimate the posttest probabilities of UTIs in children, 2 years of age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0E0FD6-F49C-4D3D-BF33-251FB72B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83FC85-8184-4FC6-AFBB-85E11A27E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" y="239213"/>
            <a:ext cx="8468139" cy="18188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F5C30E-FE7F-4BF0-B029-5A9581B0F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" y="6457981"/>
            <a:ext cx="4094922" cy="2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44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749779"/>
            <a:ext cx="11271636" cy="4292269"/>
          </a:xfrm>
          <a:ln>
            <a:noFill/>
          </a:ln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Retrospective</a:t>
            </a:r>
            <a:r>
              <a:rPr lang="fr-CA" sz="2800" dirty="0">
                <a:solidFill>
                  <a:schemeClr val="bg1"/>
                </a:solidFill>
              </a:rPr>
              <a:t> cross-</a:t>
            </a:r>
            <a:r>
              <a:rPr lang="fr-CA" sz="2800" dirty="0" err="1">
                <a:solidFill>
                  <a:schemeClr val="bg1"/>
                </a:solidFill>
              </a:rPr>
              <a:t>sectionnal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study</a:t>
            </a:r>
            <a:endParaRPr lang="fr-CA" sz="2800" dirty="0">
              <a:solidFill>
                <a:schemeClr val="bg1"/>
              </a:solidFill>
            </a:endParaRPr>
          </a:p>
          <a:p>
            <a:r>
              <a:rPr lang="fr-CA" sz="2800" dirty="0">
                <a:solidFill>
                  <a:schemeClr val="bg1"/>
                </a:solidFill>
              </a:rPr>
              <a:t>Single </a:t>
            </a:r>
            <a:r>
              <a:rPr lang="fr-CA" sz="2800" dirty="0" err="1">
                <a:solidFill>
                  <a:schemeClr val="bg1"/>
                </a:solidFill>
              </a:rPr>
              <a:t>pediatric</a:t>
            </a:r>
            <a:r>
              <a:rPr lang="fr-CA" sz="2800" dirty="0">
                <a:solidFill>
                  <a:schemeClr val="bg1"/>
                </a:solidFill>
              </a:rPr>
              <a:t> ED in New York</a:t>
            </a:r>
          </a:p>
          <a:p>
            <a:r>
              <a:rPr lang="fr-CA" sz="2800" dirty="0">
                <a:solidFill>
                  <a:schemeClr val="bg1"/>
                </a:solidFill>
              </a:rPr>
              <a:t>2011-2019</a:t>
            </a: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0E0FD6-F49C-4D3D-BF33-251FB72B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366C0A-7464-44FD-83DD-D2713322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01"/>
            <a:ext cx="8468139" cy="18188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44757F-E615-4B1E-8521-F8675DAC0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" y="6457981"/>
            <a:ext cx="4094922" cy="2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62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749779"/>
            <a:ext cx="11271636" cy="4292269"/>
          </a:xfrm>
          <a:ln>
            <a:noFill/>
          </a:ln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>
                <a:solidFill>
                  <a:schemeClr val="bg1"/>
                </a:solidFill>
              </a:rPr>
              <a:t>Participants: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&lt; 2 </a:t>
            </a:r>
            <a:r>
              <a:rPr lang="fr-CA" sz="2600" dirty="0" err="1">
                <a:solidFill>
                  <a:schemeClr val="bg1"/>
                </a:solidFill>
              </a:rPr>
              <a:t>years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fr-CA" sz="2600" dirty="0" err="1">
                <a:solidFill>
                  <a:schemeClr val="bg1"/>
                </a:solidFill>
              </a:rPr>
              <a:t>old</a:t>
            </a:r>
            <a:endParaRPr lang="fr-CA" sz="2600" dirty="0">
              <a:solidFill>
                <a:schemeClr val="bg1"/>
              </a:solidFill>
            </a:endParaRPr>
          </a:p>
          <a:p>
            <a:pPr lvl="1"/>
            <a:r>
              <a:rPr lang="fr-CA" sz="2600" dirty="0" err="1">
                <a:solidFill>
                  <a:schemeClr val="bg1"/>
                </a:solidFill>
              </a:rPr>
              <a:t>Urinalysis</a:t>
            </a:r>
            <a:r>
              <a:rPr lang="fr-CA" sz="2600" dirty="0">
                <a:solidFill>
                  <a:schemeClr val="bg1"/>
                </a:solidFill>
              </a:rPr>
              <a:t> + culture</a:t>
            </a:r>
          </a:p>
          <a:p>
            <a:pPr lvl="1"/>
            <a:r>
              <a:rPr lang="fr-CA" sz="2600" dirty="0" err="1">
                <a:solidFill>
                  <a:schemeClr val="bg1"/>
                </a:solidFill>
              </a:rPr>
              <a:t>Performed</a:t>
            </a:r>
            <a:r>
              <a:rPr lang="fr-CA" sz="2600" dirty="0">
                <a:solidFill>
                  <a:schemeClr val="bg1"/>
                </a:solidFill>
              </a:rPr>
              <a:t> in the ED</a:t>
            </a:r>
          </a:p>
          <a:p>
            <a:pPr marL="457200" lvl="1" indent="0">
              <a:buNone/>
            </a:pPr>
            <a:endParaRPr lang="fr-CA" sz="2600" dirty="0">
              <a:solidFill>
                <a:schemeClr val="bg1"/>
              </a:solidFill>
            </a:endParaRPr>
          </a:p>
          <a:p>
            <a:endParaRPr lang="fr-CA" sz="28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0E0FD6-F49C-4D3D-BF33-251FB72B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95A00F-B5E1-4DFA-B5D9-E6AEA5B8B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" y="83101"/>
            <a:ext cx="8468139" cy="18188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BF9F6D-025C-43C9-B23D-2CBCA2E6E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" y="6457981"/>
            <a:ext cx="4094922" cy="2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01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749779"/>
            <a:ext cx="11271636" cy="4292269"/>
          </a:xfrm>
          <a:ln>
            <a:noFill/>
          </a:ln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Primary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outcome</a:t>
            </a:r>
            <a:r>
              <a:rPr lang="fr-CA" sz="2800" dirty="0">
                <a:solidFill>
                  <a:schemeClr val="bg1"/>
                </a:solidFill>
              </a:rPr>
              <a:t>: UTI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Single </a:t>
            </a:r>
            <a:r>
              <a:rPr lang="fr-CA" sz="2600" dirty="0" err="1">
                <a:solidFill>
                  <a:schemeClr val="bg1"/>
                </a:solidFill>
              </a:rPr>
              <a:t>pathogen</a:t>
            </a:r>
            <a:r>
              <a:rPr lang="fr-CA" sz="2600" dirty="0">
                <a:solidFill>
                  <a:schemeClr val="bg1"/>
                </a:solidFill>
              </a:rPr>
              <a:t> &gt; 50 000 CFU/mL</a:t>
            </a:r>
          </a:p>
          <a:p>
            <a:pPr lvl="1"/>
            <a:endParaRPr lang="fr-CA" sz="2600" dirty="0">
              <a:solidFill>
                <a:schemeClr val="bg1"/>
              </a:solidFill>
            </a:endParaRP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Contamination</a:t>
            </a:r>
          </a:p>
          <a:p>
            <a:pPr lvl="2"/>
            <a:r>
              <a:rPr lang="fr-CA" sz="2400" dirty="0">
                <a:solidFill>
                  <a:schemeClr val="bg1"/>
                </a:solidFill>
              </a:rPr>
              <a:t>2 </a:t>
            </a:r>
            <a:r>
              <a:rPr lang="fr-CA" sz="2400" dirty="0" err="1">
                <a:solidFill>
                  <a:schemeClr val="bg1"/>
                </a:solidFill>
              </a:rPr>
              <a:t>pathogens</a:t>
            </a:r>
            <a:endParaRPr lang="fr-CA" sz="2400" dirty="0">
              <a:solidFill>
                <a:schemeClr val="bg1"/>
              </a:solidFill>
            </a:endParaRPr>
          </a:p>
          <a:p>
            <a:pPr lvl="2"/>
            <a:r>
              <a:rPr lang="en-US" sz="2400" dirty="0">
                <a:solidFill>
                  <a:schemeClr val="bg1"/>
                </a:solidFill>
              </a:rPr>
              <a:t>bacteria not commonly considered pathogens</a:t>
            </a:r>
            <a:endParaRPr lang="fr-CA" sz="2400" dirty="0">
              <a:solidFill>
                <a:schemeClr val="bg1"/>
              </a:solidFill>
            </a:endParaRPr>
          </a:p>
          <a:p>
            <a:pPr lvl="1"/>
            <a:endParaRPr lang="fr-CA" sz="2600" dirty="0">
              <a:solidFill>
                <a:schemeClr val="bg1"/>
              </a:solidFill>
            </a:endParaRPr>
          </a:p>
          <a:p>
            <a:pPr lvl="1"/>
            <a:endParaRPr lang="fr-CA" sz="26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0E0FD6-F49C-4D3D-BF33-251FB72B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6583CE-DB0F-4B67-8AFF-C2F85F167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" y="83101"/>
            <a:ext cx="8468139" cy="18188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2098A7-5435-4F1F-AD07-59E988BD6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" y="6457981"/>
            <a:ext cx="4094922" cy="2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43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749779"/>
            <a:ext cx="11271636" cy="4292269"/>
          </a:xfrm>
          <a:ln>
            <a:noFill/>
          </a:ln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>
                <a:solidFill>
                  <a:schemeClr val="bg1"/>
                </a:solidFill>
              </a:rPr>
              <a:t>No information on </a:t>
            </a:r>
            <a:r>
              <a:rPr lang="fr-CA" sz="2800" dirty="0" err="1">
                <a:solidFill>
                  <a:schemeClr val="bg1"/>
                </a:solidFill>
              </a:rPr>
              <a:t>method</a:t>
            </a:r>
            <a:r>
              <a:rPr lang="fr-CA" sz="2800" dirty="0">
                <a:solidFill>
                  <a:schemeClr val="bg1"/>
                </a:solidFill>
              </a:rPr>
              <a:t> of sampling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Retrospective</a:t>
            </a:r>
            <a:r>
              <a:rPr lang="fr-CA" sz="2800" dirty="0">
                <a:solidFill>
                  <a:schemeClr val="bg1"/>
                </a:solidFill>
              </a:rPr>
              <a:t> collection </a:t>
            </a:r>
            <a:r>
              <a:rPr lang="fr-CA" sz="2800" dirty="0" err="1">
                <a:solidFill>
                  <a:schemeClr val="bg1"/>
                </a:solidFill>
              </a:rPr>
              <a:t>through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medical</a:t>
            </a:r>
            <a:r>
              <a:rPr lang="fr-CA" sz="2800" dirty="0">
                <a:solidFill>
                  <a:schemeClr val="bg1"/>
                </a:solidFill>
              </a:rPr>
              <a:t> charts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Some</a:t>
            </a:r>
            <a:r>
              <a:rPr lang="fr-CA" sz="2800" dirty="0">
                <a:solidFill>
                  <a:schemeClr val="bg1"/>
                </a:solidFill>
              </a:rPr>
              <a:t> patients </a:t>
            </a:r>
            <a:r>
              <a:rPr lang="fr-CA" sz="2800" dirty="0" err="1">
                <a:solidFill>
                  <a:schemeClr val="bg1"/>
                </a:solidFill>
              </a:rPr>
              <a:t>did</a:t>
            </a:r>
            <a:r>
              <a:rPr lang="fr-CA" sz="2800" dirty="0">
                <a:solidFill>
                  <a:schemeClr val="bg1"/>
                </a:solidFill>
              </a:rPr>
              <a:t> not have  a </a:t>
            </a:r>
            <a:r>
              <a:rPr lang="fr-CA" sz="2800" dirty="0" err="1">
                <a:solidFill>
                  <a:schemeClr val="bg1"/>
                </a:solidFill>
              </a:rPr>
              <a:t>microspcopy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because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dipstick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was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negative</a:t>
            </a:r>
            <a:r>
              <a:rPr lang="fr-CA" sz="2800" dirty="0">
                <a:solidFill>
                  <a:schemeClr val="bg1"/>
                </a:solidFill>
              </a:rPr>
              <a:t>. </a:t>
            </a:r>
          </a:p>
          <a:p>
            <a:endParaRPr lang="fr-CA" sz="2800" dirty="0">
              <a:solidFill>
                <a:schemeClr val="bg1"/>
              </a:solidFill>
            </a:endParaRPr>
          </a:p>
          <a:p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0E0FD6-F49C-4D3D-BF33-251FB72B7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BC4F0C-6332-4343-BF82-D4F19C4D6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5" y="83101"/>
            <a:ext cx="8468139" cy="18188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F67E76-934A-40FD-9180-5A1B92B70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17" y="6457981"/>
            <a:ext cx="4094922" cy="2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096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790BC15-D4AB-489A-8E1B-B17D8C82C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5" y="733778"/>
            <a:ext cx="12066980" cy="588715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C1EB6AA-3C7F-49F1-A2A0-CE634B74BFD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C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7864A14-5883-4673-9405-7970A081B2DB}"/>
              </a:ext>
            </a:extLst>
          </p:cNvPr>
          <p:cNvSpPr/>
          <p:nvPr/>
        </p:nvSpPr>
        <p:spPr>
          <a:xfrm>
            <a:off x="6705600" y="4684889"/>
            <a:ext cx="2540000" cy="165946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182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5F957-1F41-4082-9251-B5850018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243"/>
            <a:ext cx="8534400" cy="1507067"/>
          </a:xfrm>
        </p:spPr>
        <p:txBody>
          <a:bodyPr/>
          <a:lstStyle/>
          <a:p>
            <a:r>
              <a:rPr lang="fr-C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C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A0D761-A02B-446B-AC56-157CDB870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13A7FAD-7705-49DB-B631-185D63BD7B0D}"/>
              </a:ext>
            </a:extLst>
          </p:cNvPr>
          <p:cNvSpPr txBox="1"/>
          <p:nvPr/>
        </p:nvSpPr>
        <p:spPr>
          <a:xfrm>
            <a:off x="1591733" y="2598003"/>
            <a:ext cx="7414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800" dirty="0" err="1">
                <a:solidFill>
                  <a:schemeClr val="accent6">
                    <a:lumMod val="75000"/>
                  </a:schemeClr>
                </a:solidFill>
              </a:rPr>
              <a:t>Pre-test</a:t>
            </a:r>
            <a:r>
              <a:rPr lang="fr-CA" sz="4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CA" sz="4800" dirty="0" err="1">
                <a:solidFill>
                  <a:schemeClr val="accent6">
                    <a:lumMod val="75000"/>
                  </a:schemeClr>
                </a:solidFill>
              </a:rPr>
              <a:t>probability</a:t>
            </a:r>
            <a:r>
              <a:rPr lang="fr-CA" sz="4800" dirty="0">
                <a:solidFill>
                  <a:schemeClr val="accent6">
                    <a:lumMod val="75000"/>
                  </a:schemeClr>
                </a:solidFill>
              </a:rPr>
              <a:t>  9.2%</a:t>
            </a:r>
            <a:endParaRPr lang="en-CA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63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5F957-1F41-4082-9251-B5850018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541867"/>
          </a:xfrm>
        </p:spPr>
        <p:txBody>
          <a:bodyPr>
            <a:normAutofit fontScale="90000"/>
          </a:bodyPr>
          <a:lstStyle/>
          <a:p>
            <a:r>
              <a:rPr lang="fr-C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C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A8001D-270E-43F5-9FD3-6CB6B2328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548"/>
            <a:ext cx="11671239" cy="6299816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A49AC97-CA4E-4BED-AC11-55FA16928EC6}"/>
              </a:ext>
            </a:extLst>
          </p:cNvPr>
          <p:cNvCxnSpPr>
            <a:cxnSpLocks/>
          </p:cNvCxnSpPr>
          <p:nvPr/>
        </p:nvCxnSpPr>
        <p:spPr>
          <a:xfrm flipH="1" flipV="1">
            <a:off x="8534400" y="2133600"/>
            <a:ext cx="1038578" cy="101600"/>
          </a:xfrm>
          <a:prstGeom prst="straightConnector1">
            <a:avLst/>
          </a:prstGeom>
          <a:ln w="3810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ACE9075-D358-4974-88F0-B2739BA084EB}"/>
              </a:ext>
            </a:extLst>
          </p:cNvPr>
          <p:cNvCxnSpPr>
            <a:cxnSpLocks/>
          </p:cNvCxnSpPr>
          <p:nvPr/>
        </p:nvCxnSpPr>
        <p:spPr>
          <a:xfrm flipH="1">
            <a:off x="8534400" y="2235200"/>
            <a:ext cx="1038578" cy="101600"/>
          </a:xfrm>
          <a:prstGeom prst="straightConnector1">
            <a:avLst/>
          </a:prstGeom>
          <a:ln w="3810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AF8FE2B-59A7-4920-9F78-14815F32003B}"/>
              </a:ext>
            </a:extLst>
          </p:cNvPr>
          <p:cNvCxnSpPr>
            <a:cxnSpLocks/>
          </p:cNvCxnSpPr>
          <p:nvPr/>
        </p:nvCxnSpPr>
        <p:spPr>
          <a:xfrm flipH="1" flipV="1">
            <a:off x="8393289" y="6399452"/>
            <a:ext cx="1038578" cy="101600"/>
          </a:xfrm>
          <a:prstGeom prst="straightConnector1">
            <a:avLst/>
          </a:prstGeom>
          <a:ln w="3810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1345157-2078-4780-BC6C-D77CD136D6D3}"/>
              </a:ext>
            </a:extLst>
          </p:cNvPr>
          <p:cNvCxnSpPr>
            <a:cxnSpLocks/>
          </p:cNvCxnSpPr>
          <p:nvPr/>
        </p:nvCxnSpPr>
        <p:spPr>
          <a:xfrm flipH="1">
            <a:off x="8393289" y="6501052"/>
            <a:ext cx="1038578" cy="101600"/>
          </a:xfrm>
          <a:prstGeom prst="straightConnector1">
            <a:avLst/>
          </a:prstGeom>
          <a:ln w="3810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3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5F957-1F41-4082-9251-B5850018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34400" cy="541867"/>
          </a:xfrm>
        </p:spPr>
        <p:txBody>
          <a:bodyPr>
            <a:normAutofit fontScale="90000"/>
          </a:bodyPr>
          <a:lstStyle/>
          <a:p>
            <a:r>
              <a:rPr lang="fr-C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C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5DA742-154E-43CE-8353-BEA38413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2" y="541867"/>
            <a:ext cx="11284717" cy="60469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3D61F7-AF5C-44C4-92C5-896B37E3378D}"/>
              </a:ext>
            </a:extLst>
          </p:cNvPr>
          <p:cNvSpPr/>
          <p:nvPr/>
        </p:nvSpPr>
        <p:spPr>
          <a:xfrm>
            <a:off x="7100711" y="1591733"/>
            <a:ext cx="620889" cy="11514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6996DF-9468-498E-8333-48654EC9F129}"/>
              </a:ext>
            </a:extLst>
          </p:cNvPr>
          <p:cNvSpPr/>
          <p:nvPr/>
        </p:nvSpPr>
        <p:spPr>
          <a:xfrm>
            <a:off x="7100711" y="4938889"/>
            <a:ext cx="620889" cy="13772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21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921025"/>
            <a:ext cx="9862886" cy="412102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fr-CA" sz="2800" dirty="0">
                <a:solidFill>
                  <a:schemeClr val="bg1"/>
                </a:solidFill>
              </a:rPr>
              <a:t>No information on </a:t>
            </a:r>
            <a:r>
              <a:rPr lang="fr-CA" sz="2800" dirty="0" err="1">
                <a:solidFill>
                  <a:schemeClr val="bg1"/>
                </a:solidFill>
              </a:rPr>
              <a:t>specimen</a:t>
            </a:r>
            <a:r>
              <a:rPr lang="fr-CA" sz="2800" dirty="0">
                <a:solidFill>
                  <a:schemeClr val="bg1"/>
                </a:solidFill>
              </a:rPr>
              <a:t> collection technique</a:t>
            </a:r>
          </a:p>
          <a:p>
            <a:r>
              <a:rPr lang="fr-CA" sz="2800" dirty="0">
                <a:solidFill>
                  <a:schemeClr val="bg1"/>
                </a:solidFill>
              </a:rPr>
              <a:t>646 patients </a:t>
            </a:r>
            <a:r>
              <a:rPr lang="fr-CA" sz="2800" dirty="0" err="1">
                <a:solidFill>
                  <a:schemeClr val="bg1"/>
                </a:solidFill>
              </a:rPr>
              <a:t>without</a:t>
            </a:r>
            <a:r>
              <a:rPr lang="fr-CA" sz="2800" dirty="0">
                <a:solidFill>
                  <a:schemeClr val="bg1"/>
                </a:solidFill>
              </a:rPr>
              <a:t> a </a:t>
            </a:r>
            <a:r>
              <a:rPr lang="fr-CA" sz="2800" dirty="0" err="1">
                <a:solidFill>
                  <a:schemeClr val="bg1"/>
                </a:solidFill>
              </a:rPr>
              <a:t>microscopy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D760EC-4712-48F0-8F52-08541EFBE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5" y="83101"/>
            <a:ext cx="8468139" cy="18188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18CD79-6B44-4F05-8CF3-8D0316E31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17" y="6457981"/>
            <a:ext cx="4094922" cy="2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840" y="1719959"/>
            <a:ext cx="11636872" cy="3901908"/>
          </a:xfrm>
        </p:spPr>
        <p:txBody>
          <a:bodyPr anchor="t">
            <a:noAutofit/>
          </a:bodyPr>
          <a:lstStyle/>
          <a:p>
            <a:r>
              <a:rPr lang="fr-CA" sz="28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Design: </a:t>
            </a:r>
            <a:r>
              <a:rPr lang="en-CA" sz="2400" dirty="0">
                <a:solidFill>
                  <a:schemeClr val="bg1"/>
                </a:solidFill>
              </a:rPr>
              <a:t>Systematic review and meta-analysis of randomised and non-randomized control trials (case-control, cohort).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Data sources: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Trial registries up to </a:t>
            </a:r>
            <a:r>
              <a:rPr lang="en-US" sz="2400" b="1" dirty="0">
                <a:solidFill>
                  <a:schemeClr val="bg1"/>
                </a:solidFill>
              </a:rPr>
              <a:t>March 2019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1C6C56-5FBF-4AB5-A5B9-EC33A76CA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72" b="13888"/>
          <a:stretch/>
        </p:blipFill>
        <p:spPr>
          <a:xfrm>
            <a:off x="293301" y="125338"/>
            <a:ext cx="9104243" cy="14657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C18E1C-91BD-4DA4-BAAE-D3DA57511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9" y="6468342"/>
            <a:ext cx="9893110" cy="2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49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1748118"/>
            <a:ext cx="9862886" cy="42939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probability of UTI significantly increases with 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3+ leukocyte esterase 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positive nitrite results 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3+ protein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20 to 50 or higher WBCs per HPF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many bacteria on urinalysis.</a:t>
            </a:r>
            <a:endParaRPr lang="en-CA" sz="26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198CE2-5401-4E91-9D75-2B3705D29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26"/>
          <a:stretch/>
        </p:blipFill>
        <p:spPr>
          <a:xfrm>
            <a:off x="89625" y="83102"/>
            <a:ext cx="8468139" cy="12490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025D39-4D80-4350-B630-06530D677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" y="6457981"/>
            <a:ext cx="4094922" cy="20872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2CA633-26E1-477C-AF54-477C1099A451}"/>
              </a:ext>
            </a:extLst>
          </p:cNvPr>
          <p:cNvSpPr txBox="1"/>
          <p:nvPr/>
        </p:nvSpPr>
        <p:spPr>
          <a:xfrm rot="20200978">
            <a:off x="6119494" y="3105835"/>
            <a:ext cx="5538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No single item is perfect</a:t>
            </a:r>
          </a:p>
        </p:txBody>
      </p:sp>
    </p:spTree>
    <p:extLst>
      <p:ext uri="{BB962C8B-B14F-4D97-AF65-F5344CB8AC3E}">
        <p14:creationId xmlns:p14="http://schemas.microsoft.com/office/powerpoint/2010/main" val="23479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#5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600" dirty="0">
                <a:solidFill>
                  <a:schemeClr val="bg1"/>
                </a:solidFill>
              </a:rPr>
              <a:t>Is this a urinary tract infection?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903674"/>
            <a:ext cx="9953722" cy="415845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Urinalysis:</a:t>
            </a:r>
          </a:p>
          <a:p>
            <a:pPr lvl="1"/>
            <a:r>
              <a:rPr lang="en-CA" sz="3000" dirty="0" err="1">
                <a:solidFill>
                  <a:schemeClr val="bg1"/>
                </a:solidFill>
              </a:rPr>
              <a:t>Disptick</a:t>
            </a:r>
            <a:r>
              <a:rPr lang="en-CA" sz="3000" dirty="0">
                <a:solidFill>
                  <a:schemeClr val="bg1"/>
                </a:solidFill>
              </a:rPr>
              <a:t>: Nitrite –	leucocyte esterase -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Microscopy: Leucocyte 10-20   No bacteria</a:t>
            </a:r>
          </a:p>
          <a:p>
            <a:r>
              <a:rPr lang="en-CA" sz="3200" u="sng" dirty="0">
                <a:solidFill>
                  <a:schemeClr val="bg1"/>
                </a:solidFill>
              </a:rPr>
              <a:t>Is this a UTI?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No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Yes</a:t>
            </a:r>
            <a:endParaRPr lang="en-CA" sz="32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D2C936-530D-490B-9AA5-8DCBE589B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EE69EE6-C2D1-4436-A250-D1577DF494A6}"/>
              </a:ext>
            </a:extLst>
          </p:cNvPr>
          <p:cNvSpPr txBox="1"/>
          <p:nvPr/>
        </p:nvSpPr>
        <p:spPr>
          <a:xfrm rot="20322200">
            <a:off x="2936531" y="4545564"/>
            <a:ext cx="2893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 err="1">
                <a:solidFill>
                  <a:schemeClr val="accent6">
                    <a:lumMod val="75000"/>
                  </a:schemeClr>
                </a:solidFill>
              </a:rPr>
              <a:t>Probably</a:t>
            </a:r>
            <a:r>
              <a:rPr lang="fr-CA" sz="3200" b="1" dirty="0">
                <a:solidFill>
                  <a:schemeClr val="accent6">
                    <a:lumMod val="75000"/>
                  </a:schemeClr>
                </a:solidFill>
              </a:rPr>
              <a:t> NOT</a:t>
            </a:r>
            <a:endParaRPr lang="en-C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5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#6 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The resident asked me to do the LP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97285"/>
            <a:ext cx="11345333" cy="4003604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3 weeks old child with fever for 6 hours</a:t>
            </a:r>
          </a:p>
          <a:p>
            <a:r>
              <a:rPr lang="en-CA" sz="3200" dirty="0">
                <a:solidFill>
                  <a:schemeClr val="bg1"/>
                </a:solidFill>
              </a:rPr>
              <a:t>Looks good at physical exam</a:t>
            </a:r>
          </a:p>
          <a:p>
            <a:r>
              <a:rPr lang="en-CA" sz="3200" dirty="0">
                <a:solidFill>
                  <a:schemeClr val="bg1"/>
                </a:solidFill>
              </a:rPr>
              <a:t>Positive urinary test</a:t>
            </a:r>
            <a:endParaRPr lang="en-CA" sz="3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CA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BFC991-391A-4BE4-8F84-EBB1A53F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4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#6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The resident asked me to do the LP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697285"/>
            <a:ext cx="10532532" cy="3089868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Do you do the lumbar puncture 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sz="3000" dirty="0">
                <a:solidFill>
                  <a:schemeClr val="bg1"/>
                </a:solidFill>
              </a:rPr>
              <a:t>Yes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sz="3000" dirty="0">
                <a:solidFill>
                  <a:schemeClr val="bg1"/>
                </a:solidFill>
              </a:rPr>
              <a:t>No</a:t>
            </a:r>
            <a:endParaRPr lang="en-CA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CA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BFC991-391A-4BE4-8F84-EBB1A53F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032AE3-6C77-478B-952A-5CC9AFBF0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654" y="2857220"/>
            <a:ext cx="5733116" cy="38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981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1930400"/>
            <a:ext cx="10820081" cy="411164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Objectives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Determine the </a:t>
            </a:r>
            <a:r>
              <a:rPr lang="en-US" sz="2800" b="1" dirty="0">
                <a:solidFill>
                  <a:schemeClr val="bg1"/>
                </a:solidFill>
              </a:rPr>
              <a:t>prevalence of coexisting Bacterial meningitis </a:t>
            </a:r>
            <a:r>
              <a:rPr lang="en-US" sz="2800" dirty="0">
                <a:solidFill>
                  <a:schemeClr val="bg1"/>
                </a:solidFill>
              </a:rPr>
              <a:t>in </a:t>
            </a:r>
            <a:r>
              <a:rPr lang="en-US" sz="2800" b="1" dirty="0">
                <a:solidFill>
                  <a:schemeClr val="bg1"/>
                </a:solidFill>
              </a:rPr>
              <a:t>neonates</a:t>
            </a:r>
            <a:r>
              <a:rPr lang="en-US" sz="2800" dirty="0">
                <a:solidFill>
                  <a:schemeClr val="bg1"/>
                </a:solidFill>
              </a:rPr>
              <a:t> with culture-proven </a:t>
            </a:r>
            <a:r>
              <a:rPr lang="en-US" sz="2800" b="1" dirty="0">
                <a:solidFill>
                  <a:schemeClr val="bg1"/>
                </a:solidFill>
              </a:rPr>
              <a:t>Urinary Tract Infection </a:t>
            </a:r>
            <a:r>
              <a:rPr lang="en-US" sz="2800" dirty="0">
                <a:solidFill>
                  <a:schemeClr val="bg1"/>
                </a:solidFill>
              </a:rPr>
              <a:t>and to identify </a:t>
            </a:r>
            <a:r>
              <a:rPr lang="en-US" sz="2800" b="1" dirty="0">
                <a:solidFill>
                  <a:schemeClr val="bg1"/>
                </a:solidFill>
              </a:rPr>
              <a:t>risk factors </a:t>
            </a:r>
            <a:r>
              <a:rPr lang="en-US" sz="2800" dirty="0">
                <a:solidFill>
                  <a:schemeClr val="bg1"/>
                </a:solidFill>
              </a:rPr>
              <a:t>for BM in those patients.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FA6327F-9A8A-4EE7-B7DA-DC7A8AE6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C3E086-CC3F-427F-A2C5-8FF9512C6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1" t="577" b="36749"/>
          <a:stretch/>
        </p:blipFill>
        <p:spPr>
          <a:xfrm>
            <a:off x="237067" y="116214"/>
            <a:ext cx="8437073" cy="12271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205BA2-51FC-45E6-9067-DEB5B542B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0" y="6548715"/>
            <a:ext cx="4057106" cy="2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603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2156178"/>
            <a:ext cx="10820081" cy="38858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Retrospective</a:t>
            </a:r>
            <a:r>
              <a:rPr lang="fr-CA" sz="2800" dirty="0">
                <a:solidFill>
                  <a:schemeClr val="bg1"/>
                </a:solidFill>
              </a:rPr>
              <a:t> cross-</a:t>
            </a:r>
            <a:r>
              <a:rPr lang="fr-CA" sz="2800" dirty="0" err="1">
                <a:solidFill>
                  <a:schemeClr val="bg1"/>
                </a:solidFill>
              </a:rPr>
              <a:t>sectionnal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study</a:t>
            </a:r>
            <a:endParaRPr lang="fr-CA" sz="2800" dirty="0">
              <a:solidFill>
                <a:schemeClr val="bg1"/>
              </a:solidFill>
            </a:endParaRPr>
          </a:p>
          <a:p>
            <a:r>
              <a:rPr lang="fr-CA" sz="2800" dirty="0">
                <a:solidFill>
                  <a:schemeClr val="bg1"/>
                </a:solidFill>
              </a:rPr>
              <a:t>Single </a:t>
            </a:r>
            <a:r>
              <a:rPr lang="fr-CA" sz="2800" dirty="0" err="1">
                <a:solidFill>
                  <a:schemeClr val="bg1"/>
                </a:solidFill>
              </a:rPr>
              <a:t>pediatric</a:t>
            </a:r>
            <a:r>
              <a:rPr lang="fr-CA" sz="2800" dirty="0">
                <a:solidFill>
                  <a:schemeClr val="bg1"/>
                </a:solidFill>
              </a:rPr>
              <a:t> ED in Spain (105 000 </a:t>
            </a:r>
            <a:r>
              <a:rPr lang="fr-CA" sz="2800" dirty="0" err="1">
                <a:solidFill>
                  <a:schemeClr val="bg1"/>
                </a:solidFill>
              </a:rPr>
              <a:t>visit</a:t>
            </a:r>
            <a:r>
              <a:rPr lang="fr-CA" sz="2800" dirty="0">
                <a:solidFill>
                  <a:schemeClr val="bg1"/>
                </a:solidFill>
              </a:rPr>
              <a:t>/ </a:t>
            </a:r>
            <a:r>
              <a:rPr lang="fr-CA" sz="2800" dirty="0" err="1">
                <a:solidFill>
                  <a:schemeClr val="bg1"/>
                </a:solidFill>
              </a:rPr>
              <a:t>year</a:t>
            </a:r>
            <a:r>
              <a:rPr lang="fr-CA" sz="2800" dirty="0">
                <a:solidFill>
                  <a:schemeClr val="bg1"/>
                </a:solidFill>
              </a:rPr>
              <a:t>)</a:t>
            </a:r>
          </a:p>
          <a:p>
            <a:r>
              <a:rPr lang="fr-CA" sz="2800" dirty="0">
                <a:solidFill>
                  <a:schemeClr val="bg1"/>
                </a:solidFill>
              </a:rPr>
              <a:t>2001-2017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FA6327F-9A8A-4EE7-B7DA-DC7A8AE6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88BB68-2434-4A24-970C-CA0D3BFA8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1" t="577" b="36749"/>
          <a:stretch/>
        </p:blipFill>
        <p:spPr>
          <a:xfrm>
            <a:off x="237067" y="116214"/>
            <a:ext cx="8437073" cy="12271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1BA8E7-1C08-4ECF-B872-ABBC54A69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0" y="6548715"/>
            <a:ext cx="4057106" cy="2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396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2156178"/>
            <a:ext cx="10820081" cy="38858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>
                <a:solidFill>
                  <a:schemeClr val="bg1"/>
                </a:solidFill>
              </a:rPr>
              <a:t>Participants: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&lt; 29 </a:t>
            </a:r>
            <a:r>
              <a:rPr lang="fr-CA" sz="2600" dirty="0" err="1">
                <a:solidFill>
                  <a:schemeClr val="bg1"/>
                </a:solidFill>
              </a:rPr>
              <a:t>days</a:t>
            </a:r>
            <a:r>
              <a:rPr lang="fr-CA" sz="2600" dirty="0">
                <a:solidFill>
                  <a:schemeClr val="bg1"/>
                </a:solidFill>
              </a:rPr>
              <a:t> of </a:t>
            </a:r>
            <a:r>
              <a:rPr lang="fr-CA" sz="2600" dirty="0" err="1">
                <a:solidFill>
                  <a:schemeClr val="bg1"/>
                </a:solidFill>
              </a:rPr>
              <a:t>age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fr-CA" sz="2600" dirty="0" err="1">
                <a:solidFill>
                  <a:schemeClr val="bg1"/>
                </a:solidFill>
              </a:rPr>
              <a:t>years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fr-CA" sz="2600" dirty="0" err="1">
                <a:solidFill>
                  <a:schemeClr val="bg1"/>
                </a:solidFill>
              </a:rPr>
              <a:t>old</a:t>
            </a:r>
            <a:endParaRPr lang="fr-CA" sz="2600" dirty="0">
              <a:solidFill>
                <a:schemeClr val="bg1"/>
              </a:solidFill>
            </a:endParaRP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UTI (&gt; 10 000 CFU/mL and a positive </a:t>
            </a:r>
            <a:r>
              <a:rPr lang="fr-CA" sz="2600" dirty="0" err="1">
                <a:solidFill>
                  <a:schemeClr val="bg1"/>
                </a:solidFill>
              </a:rPr>
              <a:t>analysis</a:t>
            </a:r>
            <a:r>
              <a:rPr lang="fr-CA" sz="26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fr-CA" sz="2600" dirty="0" err="1">
                <a:solidFill>
                  <a:schemeClr val="bg1"/>
                </a:solidFill>
              </a:rPr>
              <a:t>Diagnosed</a:t>
            </a:r>
            <a:r>
              <a:rPr lang="fr-CA" sz="2600" dirty="0">
                <a:solidFill>
                  <a:schemeClr val="bg1"/>
                </a:solidFill>
              </a:rPr>
              <a:t> in the ED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LP </a:t>
            </a:r>
            <a:r>
              <a:rPr lang="fr-CA" sz="2600" dirty="0" err="1">
                <a:solidFill>
                  <a:schemeClr val="bg1"/>
                </a:solidFill>
              </a:rPr>
              <a:t>performed</a:t>
            </a:r>
            <a:endParaRPr lang="fr-CA" sz="26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FA6327F-9A8A-4EE7-B7DA-DC7A8AE6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6D3C4D-EE3B-4702-9D89-44D6141B3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1" t="577" b="36749"/>
          <a:stretch/>
        </p:blipFill>
        <p:spPr>
          <a:xfrm>
            <a:off x="237067" y="116214"/>
            <a:ext cx="8437073" cy="12271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8EF23B-B032-4B24-AFCC-A7772DEC9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0" y="6548715"/>
            <a:ext cx="4057106" cy="2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546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2156178"/>
            <a:ext cx="10820081" cy="38858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Primary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outcome</a:t>
            </a:r>
            <a:r>
              <a:rPr lang="fr-CA" sz="2800" dirty="0">
                <a:solidFill>
                  <a:schemeClr val="bg1"/>
                </a:solidFill>
              </a:rPr>
              <a:t>: </a:t>
            </a:r>
            <a:r>
              <a:rPr lang="fr-CA" sz="2800" dirty="0" err="1">
                <a:solidFill>
                  <a:schemeClr val="bg1"/>
                </a:solidFill>
              </a:rPr>
              <a:t>Bacterial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meningitis</a:t>
            </a:r>
            <a:endParaRPr lang="fr-CA" sz="2800" dirty="0">
              <a:solidFill>
                <a:schemeClr val="bg1"/>
              </a:solidFill>
            </a:endParaRP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Single </a:t>
            </a:r>
            <a:r>
              <a:rPr lang="fr-CA" sz="2600" dirty="0" err="1">
                <a:solidFill>
                  <a:schemeClr val="bg1"/>
                </a:solidFill>
              </a:rPr>
              <a:t>pathogen</a:t>
            </a:r>
            <a:endParaRPr lang="fr-CA" sz="2600" dirty="0">
              <a:solidFill>
                <a:schemeClr val="bg1"/>
              </a:solidFill>
            </a:endParaRPr>
          </a:p>
          <a:p>
            <a:pPr lvl="1"/>
            <a:r>
              <a:rPr lang="fr-CA" sz="2600" dirty="0" err="1">
                <a:solidFill>
                  <a:schemeClr val="bg1"/>
                </a:solidFill>
              </a:rPr>
              <a:t>Pleocytosis</a:t>
            </a:r>
            <a:r>
              <a:rPr lang="fr-CA" sz="2600" dirty="0">
                <a:solidFill>
                  <a:schemeClr val="bg1"/>
                </a:solidFill>
              </a:rPr>
              <a:t> and </a:t>
            </a:r>
            <a:r>
              <a:rPr lang="fr-CA" sz="2600" dirty="0" err="1">
                <a:solidFill>
                  <a:schemeClr val="bg1"/>
                </a:solidFill>
              </a:rPr>
              <a:t>Negative</a:t>
            </a:r>
            <a:r>
              <a:rPr lang="fr-CA" sz="2600" dirty="0">
                <a:solidFill>
                  <a:schemeClr val="bg1"/>
                </a:solidFill>
              </a:rPr>
              <a:t> culture but </a:t>
            </a:r>
            <a:r>
              <a:rPr lang="fr-CA" sz="2600" dirty="0" err="1">
                <a:solidFill>
                  <a:schemeClr val="bg1"/>
                </a:solidFill>
              </a:rPr>
              <a:t>received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fr-CA" sz="2600" dirty="0" err="1">
                <a:solidFill>
                  <a:schemeClr val="bg1"/>
                </a:solidFill>
              </a:rPr>
              <a:t>Atb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fr-CA" sz="2600" dirty="0" err="1">
                <a:solidFill>
                  <a:schemeClr val="bg1"/>
                </a:solidFill>
              </a:rPr>
              <a:t>before</a:t>
            </a:r>
            <a:r>
              <a:rPr lang="fr-CA" sz="2600" dirty="0">
                <a:solidFill>
                  <a:schemeClr val="bg1"/>
                </a:solidFill>
              </a:rPr>
              <a:t> LP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FA6327F-9A8A-4EE7-B7DA-DC7A8AE6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B0E5FC-9693-4636-B17C-B39DB9E36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1" t="577" b="36749"/>
          <a:stretch/>
        </p:blipFill>
        <p:spPr>
          <a:xfrm>
            <a:off x="237067" y="116214"/>
            <a:ext cx="8437073" cy="12271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69B31E-2326-44AB-A506-57474F9AF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0" y="6548715"/>
            <a:ext cx="4057106" cy="2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43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6" y="1343378"/>
            <a:ext cx="10820081" cy="46986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fr-CA" sz="3200" dirty="0">
                <a:solidFill>
                  <a:schemeClr val="bg1"/>
                </a:solidFill>
              </a:rPr>
              <a:t>Risk </a:t>
            </a:r>
            <a:r>
              <a:rPr lang="fr-CA" sz="3200" dirty="0" err="1">
                <a:solidFill>
                  <a:schemeClr val="bg1"/>
                </a:solidFill>
              </a:rPr>
              <a:t>factors</a:t>
            </a:r>
            <a:endParaRPr lang="fr-CA" sz="3200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Age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High risk medical history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Fever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Not well-appearing at the ED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WBC count, absolute neutrophil count, CRP and PCT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fr-CA" sz="24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FA6327F-9A8A-4EE7-B7DA-DC7A8AE6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B0E5FC-9693-4636-B17C-B39DB9E36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1" t="577" b="36749"/>
          <a:stretch/>
        </p:blipFill>
        <p:spPr>
          <a:xfrm>
            <a:off x="237067" y="116214"/>
            <a:ext cx="8437073" cy="12271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69B31E-2326-44AB-A506-57474F9AF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0" y="6548715"/>
            <a:ext cx="4057106" cy="2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323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BA8D27-D3A8-43AE-A099-8F66B9C3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5" y="0"/>
            <a:ext cx="8534400" cy="1507067"/>
          </a:xfrm>
        </p:spPr>
        <p:txBody>
          <a:bodyPr/>
          <a:lstStyle/>
          <a:p>
            <a:r>
              <a:rPr lang="fr-CA" b="1" u="sng" dirty="0" err="1">
                <a:solidFill>
                  <a:schemeClr val="bg1"/>
                </a:solidFill>
              </a:rPr>
              <a:t>Results</a:t>
            </a:r>
            <a:endParaRPr lang="en-CA" b="1" u="sng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C3EF87-EACA-4A53-BE89-8B54D95AF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50"/>
          <a:stretch/>
        </p:blipFill>
        <p:spPr>
          <a:xfrm>
            <a:off x="2061851" y="79023"/>
            <a:ext cx="8389068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1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840" y="1719959"/>
            <a:ext cx="11636872" cy="3699260"/>
          </a:xfrm>
        </p:spPr>
        <p:txBody>
          <a:bodyPr anchor="t">
            <a:noAutofit/>
          </a:bodyPr>
          <a:lstStyle/>
          <a:p>
            <a:r>
              <a:rPr lang="fr-CA" sz="3200" b="1" u="sng" dirty="0">
                <a:solidFill>
                  <a:schemeClr val="bg1"/>
                </a:solidFill>
              </a:rPr>
              <a:t>Methods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Inclusion criteria: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Acetaminophen vs. Ibuprofen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Children younger than 2 years old</a:t>
            </a:r>
          </a:p>
          <a:p>
            <a:pPr lvl="1"/>
            <a:r>
              <a:rPr lang="en-CA" sz="2400" dirty="0">
                <a:solidFill>
                  <a:schemeClr val="bg1"/>
                </a:solidFill>
              </a:rPr>
              <a:t>Outcomes: </a:t>
            </a:r>
          </a:p>
          <a:p>
            <a:pPr lvl="2"/>
            <a:r>
              <a:rPr lang="en-CA" sz="2400" dirty="0">
                <a:solidFill>
                  <a:schemeClr val="bg1"/>
                </a:solidFill>
              </a:rPr>
              <a:t>Pain or fever at 4 hours</a:t>
            </a:r>
          </a:p>
          <a:p>
            <a:pPr lvl="2"/>
            <a:r>
              <a:rPr lang="en-CA" sz="2400" dirty="0">
                <a:solidFill>
                  <a:schemeClr val="bg1"/>
                </a:solidFill>
              </a:rPr>
              <a:t>Safety at 28 days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C88512-6541-477B-9390-11D9CDA73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72" b="13888"/>
          <a:stretch/>
        </p:blipFill>
        <p:spPr>
          <a:xfrm>
            <a:off x="293301" y="125338"/>
            <a:ext cx="9104243" cy="14657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B8109C-77FE-4C65-A2D4-CBF78A767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49" y="6468342"/>
            <a:ext cx="9893110" cy="2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156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BA8D27-D3A8-43AE-A099-8F66B9C3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5" y="0"/>
            <a:ext cx="11860602" cy="1507067"/>
          </a:xfrm>
        </p:spPr>
        <p:txBody>
          <a:bodyPr/>
          <a:lstStyle/>
          <a:p>
            <a:r>
              <a:rPr lang="fr-CA" b="1" u="sng" dirty="0" err="1">
                <a:solidFill>
                  <a:schemeClr val="bg1"/>
                </a:solidFill>
              </a:rPr>
              <a:t>Results</a:t>
            </a:r>
            <a:r>
              <a:rPr lang="fr-CA" b="1" u="sng" dirty="0">
                <a:solidFill>
                  <a:schemeClr val="bg1"/>
                </a:solidFill>
              </a:rPr>
              <a:t>… </a:t>
            </a:r>
            <a:r>
              <a:rPr lang="fr-CA" b="1" u="sng" dirty="0" err="1">
                <a:solidFill>
                  <a:schemeClr val="bg1"/>
                </a:solidFill>
              </a:rPr>
              <a:t>prevalence</a:t>
            </a:r>
            <a:r>
              <a:rPr lang="fr-CA" b="1" u="sng" dirty="0">
                <a:solidFill>
                  <a:schemeClr val="bg1"/>
                </a:solidFill>
              </a:rPr>
              <a:t> of </a:t>
            </a:r>
            <a:r>
              <a:rPr lang="fr-CA" b="1" u="sng" dirty="0" err="1">
                <a:solidFill>
                  <a:schemeClr val="bg1"/>
                </a:solidFill>
              </a:rPr>
              <a:t>bacterial</a:t>
            </a:r>
            <a:r>
              <a:rPr lang="fr-CA" b="1" u="sng" dirty="0">
                <a:solidFill>
                  <a:schemeClr val="bg1"/>
                </a:solidFill>
              </a:rPr>
              <a:t> </a:t>
            </a:r>
            <a:r>
              <a:rPr lang="fr-CA" b="1" u="sng" dirty="0" err="1">
                <a:solidFill>
                  <a:schemeClr val="bg1"/>
                </a:solidFill>
              </a:rPr>
              <a:t>meningitis</a:t>
            </a:r>
            <a:endParaRPr lang="en-CA" b="1" u="sng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EB5692-4406-4C22-A580-689C95A00894}"/>
              </a:ext>
            </a:extLst>
          </p:cNvPr>
          <p:cNvSpPr txBox="1"/>
          <p:nvPr/>
        </p:nvSpPr>
        <p:spPr>
          <a:xfrm>
            <a:off x="3894667" y="1761066"/>
            <a:ext cx="3480440" cy="769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4400" dirty="0">
                <a:solidFill>
                  <a:schemeClr val="bg2">
                    <a:lumMod val="50000"/>
                  </a:schemeClr>
                </a:solidFill>
              </a:rPr>
              <a:t>371 </a:t>
            </a:r>
            <a:r>
              <a:rPr lang="fr-CA" sz="4400" dirty="0" err="1">
                <a:solidFill>
                  <a:schemeClr val="bg2">
                    <a:lumMod val="50000"/>
                  </a:schemeClr>
                </a:solidFill>
              </a:rPr>
              <a:t>children</a:t>
            </a:r>
            <a:endParaRPr lang="en-CA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D48F5B-7275-4D77-867A-F2367B303143}"/>
              </a:ext>
            </a:extLst>
          </p:cNvPr>
          <p:cNvSpPr txBox="1"/>
          <p:nvPr/>
        </p:nvSpPr>
        <p:spPr>
          <a:xfrm>
            <a:off x="192870" y="3382833"/>
            <a:ext cx="4908716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3600" dirty="0">
                <a:solidFill>
                  <a:schemeClr val="bg2">
                    <a:lumMod val="50000"/>
                  </a:schemeClr>
                </a:solidFill>
              </a:rPr>
              <a:t>44  (12% </a:t>
            </a:r>
            <a:r>
              <a:rPr lang="fr-CA" sz="3600" dirty="0" err="1">
                <a:solidFill>
                  <a:schemeClr val="bg2">
                    <a:lumMod val="50000"/>
                  </a:schemeClr>
                </a:solidFill>
              </a:rPr>
              <a:t>Bacteremia</a:t>
            </a:r>
            <a:r>
              <a:rPr lang="fr-CA" sz="3600" dirty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en-CA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D9C055-FAB2-4E69-96CF-0C9891A91A9F}"/>
              </a:ext>
            </a:extLst>
          </p:cNvPr>
          <p:cNvSpPr txBox="1"/>
          <p:nvPr/>
        </p:nvSpPr>
        <p:spPr>
          <a:xfrm>
            <a:off x="5494623" y="3374284"/>
            <a:ext cx="6364243" cy="138499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3600" dirty="0">
                <a:solidFill>
                  <a:schemeClr val="bg2">
                    <a:lumMod val="50000"/>
                  </a:schemeClr>
                </a:solidFill>
              </a:rPr>
              <a:t>5 (1.4%) </a:t>
            </a:r>
            <a:r>
              <a:rPr lang="fr-CA" sz="3600" dirty="0" err="1">
                <a:solidFill>
                  <a:schemeClr val="bg2">
                    <a:lumMod val="50000"/>
                  </a:schemeClr>
                </a:solidFill>
              </a:rPr>
              <a:t>Bacterial</a:t>
            </a:r>
            <a:r>
              <a:rPr lang="fr-CA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CA" sz="3600" dirty="0" err="1">
                <a:solidFill>
                  <a:schemeClr val="bg2">
                    <a:lumMod val="50000"/>
                  </a:schemeClr>
                </a:solidFill>
              </a:rPr>
              <a:t>meningitis</a:t>
            </a:r>
            <a:endParaRPr lang="fr-CA" sz="36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2">
                    <a:lumMod val="50000"/>
                  </a:schemeClr>
                </a:solidFill>
              </a:rPr>
              <a:t>4 positive cultures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2">
                    <a:lumMod val="50000"/>
                  </a:schemeClr>
                </a:solidFill>
              </a:rPr>
              <a:t>1 probable </a:t>
            </a:r>
            <a:r>
              <a:rPr lang="fr-CA" sz="2400" dirty="0" err="1">
                <a:solidFill>
                  <a:schemeClr val="bg2">
                    <a:lumMod val="50000"/>
                  </a:schemeClr>
                </a:solidFill>
              </a:rPr>
              <a:t>meningitis</a:t>
            </a:r>
            <a:endParaRPr lang="en-CA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497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BA8D27-D3A8-43AE-A099-8F66B9C3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4" y="0"/>
            <a:ext cx="11033655" cy="1507067"/>
          </a:xfrm>
        </p:spPr>
        <p:txBody>
          <a:bodyPr/>
          <a:lstStyle/>
          <a:p>
            <a:r>
              <a:rPr lang="fr-CA" b="1" u="sng" dirty="0" err="1">
                <a:solidFill>
                  <a:schemeClr val="bg1"/>
                </a:solidFill>
              </a:rPr>
              <a:t>Results</a:t>
            </a:r>
            <a:endParaRPr lang="en-CA" sz="2800" b="1" u="sng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DAAD9D-692D-40C5-92A2-99AB3FA84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22" y="150472"/>
            <a:ext cx="8892605" cy="55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57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BA8D27-D3A8-43AE-A099-8F66B9C3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33655" cy="728134"/>
          </a:xfrm>
        </p:spPr>
        <p:txBody>
          <a:bodyPr/>
          <a:lstStyle/>
          <a:p>
            <a:r>
              <a:rPr lang="fr-CA" b="1" u="sng" dirty="0" err="1">
                <a:solidFill>
                  <a:schemeClr val="bg1"/>
                </a:solidFill>
              </a:rPr>
              <a:t>Results</a:t>
            </a:r>
            <a:endParaRPr lang="en-CA" sz="2800" b="1" u="sng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AC08DC-05A0-4B2E-8D69-1743E4DB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44" y="632178"/>
            <a:ext cx="9830731" cy="607342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79DDDAB-03B2-48B6-895D-04E8D64E805B}"/>
              </a:ext>
            </a:extLst>
          </p:cNvPr>
          <p:cNvSpPr/>
          <p:nvPr/>
        </p:nvSpPr>
        <p:spPr>
          <a:xfrm>
            <a:off x="5610578" y="5429955"/>
            <a:ext cx="970844" cy="36124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648CA69-ADF0-4E50-8B77-5087587494EB}"/>
              </a:ext>
            </a:extLst>
          </p:cNvPr>
          <p:cNvSpPr/>
          <p:nvPr/>
        </p:nvSpPr>
        <p:spPr>
          <a:xfrm>
            <a:off x="7306404" y="5429955"/>
            <a:ext cx="970844" cy="36124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52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BA8D27-D3A8-43AE-A099-8F66B9C3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4" y="1"/>
            <a:ext cx="11033655" cy="914400"/>
          </a:xfrm>
        </p:spPr>
        <p:txBody>
          <a:bodyPr/>
          <a:lstStyle/>
          <a:p>
            <a:r>
              <a:rPr lang="fr-CA" b="1" u="sng" dirty="0" err="1">
                <a:solidFill>
                  <a:schemeClr val="bg1"/>
                </a:solidFill>
              </a:rPr>
              <a:t>Results</a:t>
            </a:r>
            <a:r>
              <a:rPr lang="fr-CA" b="1" u="sng" dirty="0">
                <a:solidFill>
                  <a:schemeClr val="bg1"/>
                </a:solidFill>
              </a:rPr>
              <a:t>… </a:t>
            </a:r>
            <a:r>
              <a:rPr lang="fr-CA" b="1" u="sng" dirty="0" err="1">
                <a:solidFill>
                  <a:schemeClr val="bg1"/>
                </a:solidFill>
              </a:rPr>
              <a:t>risk</a:t>
            </a:r>
            <a:r>
              <a:rPr lang="fr-CA" b="1" u="sng" dirty="0">
                <a:solidFill>
                  <a:schemeClr val="bg1"/>
                </a:solidFill>
              </a:rPr>
              <a:t> </a:t>
            </a:r>
            <a:r>
              <a:rPr lang="fr-CA" b="1" u="sng" dirty="0" err="1">
                <a:solidFill>
                  <a:schemeClr val="bg1"/>
                </a:solidFill>
              </a:rPr>
              <a:t>factors</a:t>
            </a:r>
            <a:endParaRPr lang="en-CA" sz="2800" b="1" u="sng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3D95DB-E292-453C-9FC8-AFA1ECEAB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021" y="799436"/>
            <a:ext cx="8060267" cy="594148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C422FB8-DBCC-4D9B-8818-099F7B0414B7}"/>
              </a:ext>
            </a:extLst>
          </p:cNvPr>
          <p:cNvCxnSpPr>
            <a:cxnSpLocks/>
          </p:cNvCxnSpPr>
          <p:nvPr/>
        </p:nvCxnSpPr>
        <p:spPr>
          <a:xfrm>
            <a:off x="1343378" y="6321778"/>
            <a:ext cx="8534400" cy="0"/>
          </a:xfrm>
          <a:prstGeom prst="line">
            <a:avLst/>
          </a:prstGeom>
          <a:ln w="5715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08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BA8D27-D3A8-43AE-A099-8F66B9C3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4" y="1"/>
            <a:ext cx="11033655" cy="914400"/>
          </a:xfrm>
        </p:spPr>
        <p:txBody>
          <a:bodyPr/>
          <a:lstStyle/>
          <a:p>
            <a:r>
              <a:rPr lang="fr-CA" b="1" u="sng" dirty="0" err="1">
                <a:solidFill>
                  <a:schemeClr val="bg1"/>
                </a:solidFill>
              </a:rPr>
              <a:t>Results</a:t>
            </a:r>
            <a:r>
              <a:rPr lang="fr-CA" b="1" u="sng" dirty="0">
                <a:solidFill>
                  <a:schemeClr val="bg1"/>
                </a:solidFill>
              </a:rPr>
              <a:t>… </a:t>
            </a:r>
            <a:r>
              <a:rPr lang="fr-CA" b="1" u="sng" dirty="0" err="1">
                <a:solidFill>
                  <a:schemeClr val="bg1"/>
                </a:solidFill>
              </a:rPr>
              <a:t>risk</a:t>
            </a:r>
            <a:r>
              <a:rPr lang="fr-CA" b="1" u="sng" dirty="0">
                <a:solidFill>
                  <a:schemeClr val="bg1"/>
                </a:solidFill>
              </a:rPr>
              <a:t> </a:t>
            </a:r>
            <a:r>
              <a:rPr lang="fr-CA" b="1" u="sng" dirty="0" err="1">
                <a:solidFill>
                  <a:schemeClr val="bg1"/>
                </a:solidFill>
              </a:rPr>
              <a:t>factors</a:t>
            </a:r>
            <a:endParaRPr lang="en-CA" sz="2800" b="1" u="sng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54394C-E5EA-49E8-BC86-F4BB46F53E7D}"/>
              </a:ext>
            </a:extLst>
          </p:cNvPr>
          <p:cNvSpPr txBox="1"/>
          <p:nvPr/>
        </p:nvSpPr>
        <p:spPr>
          <a:xfrm>
            <a:off x="1794933" y="2065867"/>
            <a:ext cx="6625532" cy="1938992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4000" dirty="0" err="1">
                <a:solidFill>
                  <a:schemeClr val="bg2">
                    <a:lumMod val="50000"/>
                  </a:schemeClr>
                </a:solidFill>
              </a:rPr>
              <a:t>Procalcitonin</a:t>
            </a:r>
            <a:r>
              <a:rPr lang="fr-CA" sz="4000" dirty="0">
                <a:solidFill>
                  <a:schemeClr val="bg2">
                    <a:lumMod val="50000"/>
                  </a:schemeClr>
                </a:solidFill>
              </a:rPr>
              <a:t> &gt;0.35 </a:t>
            </a:r>
            <a:r>
              <a:rPr lang="fr-CA" sz="4000" dirty="0" err="1">
                <a:solidFill>
                  <a:schemeClr val="bg2">
                    <a:lumMod val="50000"/>
                  </a:schemeClr>
                </a:solidFill>
              </a:rPr>
              <a:t>ng</a:t>
            </a:r>
            <a:r>
              <a:rPr lang="fr-CA" sz="4000" dirty="0">
                <a:solidFill>
                  <a:schemeClr val="bg2">
                    <a:lumMod val="50000"/>
                  </a:schemeClr>
                </a:solidFill>
              </a:rPr>
              <a:t>/mL</a:t>
            </a:r>
          </a:p>
          <a:p>
            <a:r>
              <a:rPr lang="fr-CA" sz="40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fr-CA" sz="4000" dirty="0" err="1">
                <a:solidFill>
                  <a:schemeClr val="bg2">
                    <a:lumMod val="50000"/>
                  </a:schemeClr>
                </a:solidFill>
              </a:rPr>
              <a:t>Sensitivity</a:t>
            </a:r>
            <a:r>
              <a:rPr lang="fr-CA" sz="4000" dirty="0">
                <a:solidFill>
                  <a:schemeClr val="bg2">
                    <a:lumMod val="50000"/>
                  </a:schemeClr>
                </a:solidFill>
              </a:rPr>
              <a:t> 100%</a:t>
            </a:r>
          </a:p>
          <a:p>
            <a:r>
              <a:rPr lang="fr-CA" sz="40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fr-CA" sz="4000" dirty="0" err="1">
                <a:solidFill>
                  <a:schemeClr val="bg2">
                    <a:lumMod val="50000"/>
                  </a:schemeClr>
                </a:solidFill>
              </a:rPr>
              <a:t>Specificity</a:t>
            </a:r>
            <a:r>
              <a:rPr lang="fr-CA" sz="4000" dirty="0">
                <a:solidFill>
                  <a:schemeClr val="bg2">
                    <a:lumMod val="50000"/>
                  </a:schemeClr>
                </a:solidFill>
              </a:rPr>
              <a:t>  44% </a:t>
            </a:r>
            <a:endParaRPr lang="en-CA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E5406C-2D6C-4892-A035-DFA937D62495}"/>
              </a:ext>
            </a:extLst>
          </p:cNvPr>
          <p:cNvSpPr txBox="1"/>
          <p:nvPr/>
        </p:nvSpPr>
        <p:spPr>
          <a:xfrm>
            <a:off x="3166534" y="4340578"/>
            <a:ext cx="3422732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A" sz="4000" dirty="0">
                <a:solidFill>
                  <a:schemeClr val="bg2">
                    <a:lumMod val="50000"/>
                  </a:schemeClr>
                </a:solidFill>
              </a:rPr>
              <a:t>PPV		4.1%</a:t>
            </a:r>
          </a:p>
          <a:p>
            <a:r>
              <a:rPr lang="fr-CA" sz="4000" dirty="0">
                <a:solidFill>
                  <a:schemeClr val="bg2">
                    <a:lumMod val="50000"/>
                  </a:schemeClr>
                </a:solidFill>
              </a:rPr>
              <a:t>NNV  	100% </a:t>
            </a:r>
            <a:endParaRPr lang="en-CA" sz="4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6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190044"/>
            <a:ext cx="9862886" cy="385200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Limitations</a:t>
            </a:r>
          </a:p>
          <a:p>
            <a:r>
              <a:rPr lang="fr-CA" sz="2800" dirty="0" err="1">
                <a:solidFill>
                  <a:schemeClr val="bg1"/>
                </a:solidFill>
              </a:rPr>
              <a:t>Only</a:t>
            </a:r>
            <a:r>
              <a:rPr lang="fr-CA" sz="2800" dirty="0">
                <a:solidFill>
                  <a:schemeClr val="bg1"/>
                </a:solidFill>
              </a:rPr>
              <a:t> 5 patients </a:t>
            </a:r>
            <a:r>
              <a:rPr lang="fr-CA" sz="2800" dirty="0" err="1">
                <a:solidFill>
                  <a:schemeClr val="bg1"/>
                </a:solidFill>
              </a:rPr>
              <a:t>with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bacterial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meningitis</a:t>
            </a:r>
            <a:endParaRPr lang="fr-CA" sz="2800" dirty="0">
              <a:solidFill>
                <a:schemeClr val="bg1"/>
              </a:solidFill>
            </a:endParaRPr>
          </a:p>
          <a:p>
            <a:r>
              <a:rPr lang="fr-CA" sz="2800" dirty="0" err="1">
                <a:solidFill>
                  <a:schemeClr val="bg1"/>
                </a:solidFill>
              </a:rPr>
              <a:t>Retrospective</a:t>
            </a:r>
            <a:r>
              <a:rPr lang="fr-CA" sz="2800" dirty="0">
                <a:solidFill>
                  <a:schemeClr val="bg1"/>
                </a:solidFill>
              </a:rPr>
              <a:t> </a:t>
            </a:r>
            <a:r>
              <a:rPr lang="fr-CA" sz="2800" dirty="0" err="1">
                <a:solidFill>
                  <a:schemeClr val="bg1"/>
                </a:solidFill>
              </a:rPr>
              <a:t>study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AF3DF98-4AF5-4127-98D5-A98C9E24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37D850-CC4F-447D-9DED-E5D8DC226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1" t="577" b="36749"/>
          <a:stretch/>
        </p:blipFill>
        <p:spPr>
          <a:xfrm>
            <a:off x="237067" y="116214"/>
            <a:ext cx="8437073" cy="12271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FF4576-E222-44D8-A6A1-25EE32811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0" y="6548715"/>
            <a:ext cx="4057106" cy="2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97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497" y="2009422"/>
            <a:ext cx="9862886" cy="40326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CA" sz="3200" b="1" u="sng" dirty="0">
                <a:solidFill>
                  <a:schemeClr val="bg1"/>
                </a:solidFill>
              </a:rPr>
              <a:t>Conclusion</a:t>
            </a:r>
          </a:p>
          <a:p>
            <a:r>
              <a:rPr lang="en-CA" sz="2800" dirty="0">
                <a:solidFill>
                  <a:schemeClr val="bg1"/>
                </a:solidFill>
              </a:rPr>
              <a:t>The probability of bacterial meningitis in children &lt; 29 days with UTI is approximately 1%</a:t>
            </a:r>
          </a:p>
          <a:p>
            <a:r>
              <a:rPr lang="en-CA" sz="2800" dirty="0">
                <a:solidFill>
                  <a:schemeClr val="bg1"/>
                </a:solidFill>
              </a:rPr>
              <a:t>General appearance could help identify meningitis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AF3DF98-4AF5-4127-98D5-A98C9E24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E731B7-EFF0-4E73-80FA-43F319858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1" t="577" b="36749"/>
          <a:stretch/>
        </p:blipFill>
        <p:spPr>
          <a:xfrm>
            <a:off x="237067" y="116214"/>
            <a:ext cx="8437073" cy="12271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8DB822-40F5-4CA4-BA86-ED4C57E4A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0" y="6548715"/>
            <a:ext cx="4057106" cy="2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534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#6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dirty="0">
                <a:solidFill>
                  <a:schemeClr val="bg1"/>
                </a:solidFill>
              </a:rPr>
              <a:t>The resident asked me to do the LP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697285"/>
            <a:ext cx="10532532" cy="4003604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Do you do the lumbar puncture 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sz="3000" dirty="0">
                <a:solidFill>
                  <a:schemeClr val="bg1"/>
                </a:solidFill>
              </a:rPr>
              <a:t>Yes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sz="3000" dirty="0">
                <a:solidFill>
                  <a:schemeClr val="bg1"/>
                </a:solidFill>
              </a:rPr>
              <a:t>No</a:t>
            </a:r>
            <a:endParaRPr lang="en-CA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CA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BFC991-391A-4BE4-8F84-EBB1A53F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419219"/>
            <a:ext cx="1048603" cy="14387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3E28D8A-217F-4A21-AD72-29935C9506F1}"/>
              </a:ext>
            </a:extLst>
          </p:cNvPr>
          <p:cNvSpPr txBox="1"/>
          <p:nvPr/>
        </p:nvSpPr>
        <p:spPr>
          <a:xfrm rot="20958714">
            <a:off x="2167779" y="3745686"/>
            <a:ext cx="802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 err="1">
                <a:solidFill>
                  <a:srgbClr val="C00000"/>
                </a:solidFill>
              </a:rPr>
              <a:t>Shared</a:t>
            </a:r>
            <a:r>
              <a:rPr lang="fr-CA" sz="3200" dirty="0">
                <a:solidFill>
                  <a:srgbClr val="C00000"/>
                </a:solidFill>
              </a:rPr>
              <a:t> </a:t>
            </a:r>
            <a:r>
              <a:rPr lang="fr-CA" sz="3200" dirty="0" err="1">
                <a:solidFill>
                  <a:srgbClr val="C00000"/>
                </a:solidFill>
              </a:rPr>
              <a:t>decision</a:t>
            </a:r>
            <a:r>
              <a:rPr lang="fr-CA" sz="3200" dirty="0">
                <a:solidFill>
                  <a:srgbClr val="C00000"/>
                </a:solidFill>
              </a:rPr>
              <a:t> </a:t>
            </a:r>
            <a:r>
              <a:rPr lang="fr-CA" sz="3200" dirty="0" err="1">
                <a:solidFill>
                  <a:srgbClr val="C00000"/>
                </a:solidFill>
              </a:rPr>
              <a:t>making</a:t>
            </a:r>
            <a:r>
              <a:rPr lang="fr-CA" sz="3200" dirty="0">
                <a:solidFill>
                  <a:srgbClr val="C00000"/>
                </a:solidFill>
              </a:rPr>
              <a:t> </a:t>
            </a:r>
            <a:r>
              <a:rPr lang="fr-CA" sz="3200" dirty="0" err="1">
                <a:solidFill>
                  <a:srgbClr val="C00000"/>
                </a:solidFill>
              </a:rPr>
              <a:t>with</a:t>
            </a:r>
            <a:r>
              <a:rPr lang="fr-CA" sz="3200" dirty="0">
                <a:solidFill>
                  <a:srgbClr val="C00000"/>
                </a:solidFill>
              </a:rPr>
              <a:t> the </a:t>
            </a:r>
            <a:r>
              <a:rPr lang="fr-CA" sz="3200" dirty="0" err="1">
                <a:solidFill>
                  <a:srgbClr val="C00000"/>
                </a:solidFill>
              </a:rPr>
              <a:t>familly</a:t>
            </a:r>
            <a:endParaRPr lang="en-CA" sz="3200" dirty="0">
              <a:solidFill>
                <a:srgbClr val="C0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50CE4E6-CF37-461A-8123-BDD9A456D8BD}"/>
              </a:ext>
            </a:extLst>
          </p:cNvPr>
          <p:cNvSpPr/>
          <p:nvPr/>
        </p:nvSpPr>
        <p:spPr>
          <a:xfrm>
            <a:off x="1512711" y="3086062"/>
            <a:ext cx="1332089" cy="6392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6" y="396607"/>
            <a:ext cx="10726679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 #7</a:t>
            </a: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2800" dirty="0">
                <a:solidFill>
                  <a:schemeClr val="bg1"/>
                </a:solidFill>
              </a:rPr>
              <a:t>Is this meningitis bacterial?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0" y="1776307"/>
            <a:ext cx="8534400" cy="4150359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3 year old child </a:t>
            </a:r>
          </a:p>
          <a:p>
            <a:r>
              <a:rPr lang="en-CA" sz="3200" dirty="0">
                <a:solidFill>
                  <a:schemeClr val="bg1"/>
                </a:solidFill>
              </a:rPr>
              <a:t>Fever, vomiting, stiff neck for 8 hours</a:t>
            </a:r>
          </a:p>
          <a:p>
            <a:r>
              <a:rPr lang="en-CA" sz="3200" dirty="0">
                <a:solidFill>
                  <a:schemeClr val="bg1"/>
                </a:solidFill>
              </a:rPr>
              <a:t>Lumbar puncture: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120 WBC/mL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Protein and glucose normal</a:t>
            </a:r>
          </a:p>
          <a:p>
            <a:pPr lvl="1"/>
            <a:r>
              <a:rPr lang="en-CA" sz="3000" dirty="0">
                <a:solidFill>
                  <a:schemeClr val="bg1"/>
                </a:solidFill>
              </a:rPr>
              <a:t>Gram stain -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79283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303D5-A0D7-4AFF-900E-012D4C25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7" y="396607"/>
            <a:ext cx="10057234" cy="1507067"/>
          </a:xfrm>
        </p:spPr>
        <p:txBody>
          <a:bodyPr/>
          <a:lstStyle/>
          <a:p>
            <a:r>
              <a:rPr lang="en-CA" sz="3200" dirty="0">
                <a:solidFill>
                  <a:schemeClr val="bg1"/>
                </a:solidFill>
              </a:rPr>
              <a:t>Case scenario#7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CA1EE-B671-42FB-9675-999EA040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34" y="1903674"/>
            <a:ext cx="4726967" cy="2332849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This is meningitis. Is it bacterial?</a:t>
            </a:r>
          </a:p>
          <a:p>
            <a:pPr marL="0" indent="0">
              <a:buNone/>
            </a:pPr>
            <a:endParaRPr lang="en-CA" sz="3200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BB18A9-066E-4251-ABE6-02721A65E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158" y="1103884"/>
            <a:ext cx="7694842" cy="48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66774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13683</TotalTime>
  <Words>4353</Words>
  <Application>Microsoft Macintosh PowerPoint</Application>
  <PresentationFormat>Grand écran</PresentationFormat>
  <Paragraphs>946</Paragraphs>
  <Slides>206</Slides>
  <Notes>55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206</vt:i4>
      </vt:variant>
    </vt:vector>
  </HeadingPairs>
  <TitlesOfParts>
    <vt:vector size="214" baseType="lpstr">
      <vt:lpstr>Arial</vt:lpstr>
      <vt:lpstr>Calibri</vt:lpstr>
      <vt:lpstr>Century Gothic</vt:lpstr>
      <vt:lpstr>OTNEJMQuadraat</vt:lpstr>
      <vt:lpstr>Symbol</vt:lpstr>
      <vt:lpstr>TimesNewRomanPS</vt:lpstr>
      <vt:lpstr>Wingdings 3</vt:lpstr>
      <vt:lpstr>Secteur</vt:lpstr>
      <vt:lpstr>Top 10 Articles in PEM for 2020</vt:lpstr>
      <vt:lpstr>ConfliCt of Interest</vt:lpstr>
      <vt:lpstr>Objectives</vt:lpstr>
      <vt:lpstr>Case scenario #1 </vt:lpstr>
      <vt:lpstr>Case scenario #1 A GIRL with an acute otitis media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Case scenario #1 A GIRL with an acute otitis media</vt:lpstr>
      <vt:lpstr>Case scenario #2 …  A teenage girl with a displaced arm fracture</vt:lpstr>
      <vt:lpstr>Case scenario #2  A teenage girl with a displaced arm fracture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Results</vt:lpstr>
      <vt:lpstr>Results… oxygen desaturation</vt:lpstr>
      <vt:lpstr>Results… Vomiting</vt:lpstr>
      <vt:lpstr>Results… Positive pressure ventilation</vt:lpstr>
      <vt:lpstr>Présentation PowerPoint</vt:lpstr>
      <vt:lpstr>Présentation PowerPoint</vt:lpstr>
      <vt:lpstr>Présentation PowerPoint</vt:lpstr>
      <vt:lpstr>Case scenario #2 A girl with  a broken bone</vt:lpstr>
      <vt:lpstr>Case scenario #3 He just had a small sandwich</vt:lpstr>
      <vt:lpstr>Case scenario #3  He just had a small sandwich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Case scenario#3 He just had a small sandwich</vt:lpstr>
      <vt:lpstr>Case scenario #4 Refractory asthma crisis</vt:lpstr>
      <vt:lpstr>Case scenario #4 Refractory asthma crisis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Case scenario #4 Refractory asthma crisis</vt:lpstr>
      <vt:lpstr>Case scenario #5 Is this a urinary tract infection?</vt:lpstr>
      <vt:lpstr>Case scenario #5 Is this a urinary tract infection?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Results</vt:lpstr>
      <vt:lpstr>Results</vt:lpstr>
      <vt:lpstr>Results</vt:lpstr>
      <vt:lpstr>Présentation PowerPoint</vt:lpstr>
      <vt:lpstr>Présentation PowerPoint</vt:lpstr>
      <vt:lpstr>Case scenario #5 Is this a urinary tract infection?</vt:lpstr>
      <vt:lpstr>Case scenario #6  The resident asked me to do the LP</vt:lpstr>
      <vt:lpstr>Case scenario #6 The resident asked me to do the LP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Results</vt:lpstr>
      <vt:lpstr>Results… prevalence of bacterial meningitis</vt:lpstr>
      <vt:lpstr>Results</vt:lpstr>
      <vt:lpstr>Results</vt:lpstr>
      <vt:lpstr>Results… risk factors</vt:lpstr>
      <vt:lpstr>Results… risk factors</vt:lpstr>
      <vt:lpstr>Présentation PowerPoint</vt:lpstr>
      <vt:lpstr>Présentation PowerPoint</vt:lpstr>
      <vt:lpstr>Case scenario #6 The resident asked me to do the LP</vt:lpstr>
      <vt:lpstr>Case scenario #7 Is this meningitis bacterial?</vt:lpstr>
      <vt:lpstr>Case scenario#7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Results…Derivation</vt:lpstr>
      <vt:lpstr>Results… Derivation</vt:lpstr>
      <vt:lpstr>Results Validation</vt:lpstr>
      <vt:lpstr>Results biomarkers </vt:lpstr>
      <vt:lpstr>Présentation PowerPoint</vt:lpstr>
      <vt:lpstr>Présentation PowerPoint</vt:lpstr>
      <vt:lpstr>Présentation PowerPoint</vt:lpstr>
      <vt:lpstr>Case scenario #7 Is this meningitis bacterial?</vt:lpstr>
      <vt:lpstr>Case scenario #8</vt:lpstr>
      <vt:lpstr>Case scenario #8 A GIRL with appendicitis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Case scenario #8 A GIRL with appendicitis</vt:lpstr>
      <vt:lpstr>Case scenario #8 A GIRL with appendicitis</vt:lpstr>
      <vt:lpstr>Case scenario #9 A 2 years old who refuse to use her left arm</vt:lpstr>
      <vt:lpstr>Case scenario #9  A 2 years old who refuse to use her left arm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Case scenario #9 A 2 years old who refuse to use her left arm</vt:lpstr>
      <vt:lpstr>Case scenario #10 A 6 years old who refuse to use her left arm</vt:lpstr>
      <vt:lpstr>Case scenario #10 she refuses to be manipulated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Results…   </vt:lpstr>
      <vt:lpstr>Results…adequacy of sedation </vt:lpstr>
      <vt:lpstr>Results…sedation   </vt:lpstr>
      <vt:lpstr>Results…Adverse events</vt:lpstr>
      <vt:lpstr>Présentation PowerPoint</vt:lpstr>
      <vt:lpstr>Présentation PowerPoint</vt:lpstr>
      <vt:lpstr>Case scenario #10 she refuses to be manipulated</vt:lpstr>
      <vt:lpstr>Bonus article…..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Results…baseline characteristics   </vt:lpstr>
      <vt:lpstr>Results…pain scores</vt:lpstr>
      <vt:lpstr>Results…FEAR scores</vt:lpstr>
      <vt:lpstr>Présentation PowerPoint</vt:lpstr>
      <vt:lpstr>Présentation PowerPoint</vt:lpstr>
      <vt:lpstr>Take-home messages</vt:lpstr>
      <vt:lpstr>Take-home messages</vt:lpstr>
      <vt:lpstr>They almost made it …..</vt:lpstr>
      <vt:lpstr>Présentation PowerPoint</vt:lpstr>
      <vt:lpstr>Présentation PowerPoint</vt:lpstr>
      <vt:lpstr>Présentation PowerPoint</vt:lpstr>
      <vt:lpstr>Results…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Results…   </vt:lpstr>
      <vt:lpstr>Présentation PowerPoint</vt:lpstr>
      <vt:lpstr>Présentation PowerPoint</vt:lpstr>
      <vt:lpstr>Présentation PowerPoint</vt:lpstr>
      <vt:lpstr>Présentation PowerPoint</vt:lpstr>
      <vt:lpstr>Results…</vt:lpstr>
      <vt:lpstr>Présentation PowerPoint</vt:lpstr>
      <vt:lpstr>Présentation PowerPoint</vt:lpstr>
      <vt:lpstr>Présentation PowerPoint</vt:lpstr>
      <vt:lpstr>Présentation PowerPoint</vt:lpstr>
      <vt:lpstr>Results…</vt:lpstr>
      <vt:lpstr>Results…</vt:lpstr>
      <vt:lpstr>Présentation PowerPoint</vt:lpstr>
      <vt:lpstr>Présentation PowerPoint</vt:lpstr>
      <vt:lpstr>Thank you, 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Articles intéressants en urgence pédiatrique été 2015</dc:title>
  <dc:creator>Jocelyn Gravel</dc:creator>
  <cp:lastModifiedBy>Jocelyn Gravel</cp:lastModifiedBy>
  <cp:revision>379</cp:revision>
  <dcterms:created xsi:type="dcterms:W3CDTF">2015-08-28T13:13:33Z</dcterms:created>
  <dcterms:modified xsi:type="dcterms:W3CDTF">2021-01-30T14:50:55Z</dcterms:modified>
</cp:coreProperties>
</file>