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56" r:id="rId3"/>
    <p:sldId id="260" r:id="rId4"/>
    <p:sldId id="25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yne DTrottier" initials="E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EF6"/>
    <a:srgbClr val="E9EDF4"/>
    <a:srgbClr val="D0D8E8"/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62" autoAdjust="0"/>
    <p:restoredTop sz="92473" autoAdjust="0"/>
  </p:normalViewPr>
  <p:slideViewPr>
    <p:cSldViewPr>
      <p:cViewPr>
        <p:scale>
          <a:sx n="66" d="100"/>
          <a:sy n="66" d="100"/>
        </p:scale>
        <p:origin x="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8FDC2-B6E9-466E-A5E0-413D4DAE363A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DF3BA-C860-4AC8-B3BD-FF36A4DCEE4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101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/>
              <a:t>Duree</a:t>
            </a:r>
            <a:r>
              <a:rPr lang="fr-CA" dirty="0"/>
              <a:t> salmonelle </a:t>
            </a:r>
            <a:r>
              <a:rPr lang="fr-CA" dirty="0" err="1"/>
              <a:t>sp</a:t>
            </a:r>
            <a:r>
              <a:rPr lang="fr-CA" dirty="0"/>
              <a:t> 7j? Y </a:t>
            </a:r>
            <a:r>
              <a:rPr lang="fr-CA" dirty="0" err="1"/>
              <a:t>enterocoliticia</a:t>
            </a:r>
            <a:r>
              <a:rPr lang="fr-CA" dirty="0"/>
              <a:t> durée 7j?</a:t>
            </a:r>
          </a:p>
          <a:p>
            <a:r>
              <a:rPr lang="fr-CA" dirty="0"/>
              <a:t>Durée absence</a:t>
            </a:r>
            <a:r>
              <a:rPr lang="fr-CA" baseline="0" dirty="0"/>
              <a:t> garderie?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DF3BA-C860-4AC8-B3BD-FF36A4DCEE40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3605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DF3BA-C860-4AC8-B3BD-FF36A4DCEE40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143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DF3BA-C860-4AC8-B3BD-FF36A4DCEE40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360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362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62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94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3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83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60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880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445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923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53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42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F2F7-B2A7-46CF-ABE5-CAEAA30DB738}" type="datetimeFigureOut">
              <a:rPr lang="fr-CA" smtClean="0"/>
              <a:t>2019-04-25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BCBE6-F315-4D54-A7DC-B990E6E7F59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970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64587-DD71-4A64-B430-27196B7E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Tests entérite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DB788-FE6E-423E-8212-3040DAF3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PCR parasites: pot urine</a:t>
            </a:r>
          </a:p>
          <a:p>
            <a:pPr lvl="1"/>
            <a:r>
              <a:rPr lang="fr-CA" dirty="0"/>
              <a:t>Sensible, résultat 1 semaine, 1x: </a:t>
            </a:r>
          </a:p>
          <a:p>
            <a:pPr lvl="1"/>
            <a:r>
              <a:rPr lang="pt-BR" sz="2400" dirty="0"/>
              <a:t>Giardia lamblia, Entamoeba histolytica, D. fragilis, Cryptosporidium sp</a:t>
            </a:r>
            <a:endParaRPr lang="fr-CA" sz="2400" dirty="0"/>
          </a:p>
          <a:p>
            <a:r>
              <a:rPr lang="fr-CA" dirty="0"/>
              <a:t>Parasites microscopie: milieu transport SAF parasites</a:t>
            </a:r>
          </a:p>
          <a:p>
            <a:pPr lvl="1"/>
            <a:r>
              <a:rPr lang="fr-CA" dirty="0"/>
              <a:t>T Long, selon expertise tech, 3x:  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Cultures bactériennes: milieu </a:t>
            </a:r>
            <a:r>
              <a:rPr lang="fr-CA" dirty="0" err="1"/>
              <a:t>cult</a:t>
            </a:r>
            <a:r>
              <a:rPr lang="fr-CA" dirty="0"/>
              <a:t> </a:t>
            </a:r>
            <a:r>
              <a:rPr lang="fr-CA" dirty="0" err="1"/>
              <a:t>bact</a:t>
            </a:r>
            <a:endParaRPr lang="fr-CA" dirty="0"/>
          </a:p>
          <a:p>
            <a:pPr lvl="1"/>
            <a:r>
              <a:rPr lang="fr-CA" dirty="0"/>
              <a:t>Résultat 1 semaine, aura PCR/culture, 2x:</a:t>
            </a:r>
          </a:p>
          <a:p>
            <a:pPr lvl="1"/>
            <a:endParaRPr lang="fr-CA" dirty="0"/>
          </a:p>
          <a:p>
            <a:r>
              <a:rPr lang="fr-CA" dirty="0"/>
              <a:t>Culture/</a:t>
            </a:r>
            <a:r>
              <a:rPr lang="fr-CA" dirty="0" err="1"/>
              <a:t>Elisa</a:t>
            </a:r>
            <a:r>
              <a:rPr lang="fr-CA" dirty="0"/>
              <a:t> virale</a:t>
            </a:r>
          </a:p>
          <a:p>
            <a:pPr lvl="1"/>
            <a:r>
              <a:rPr lang="fr-CA" dirty="0"/>
              <a:t>Entéro/</a:t>
            </a:r>
            <a:r>
              <a:rPr lang="fr-CA" dirty="0" err="1"/>
              <a:t>adeno</a:t>
            </a:r>
            <a:r>
              <a:rPr lang="fr-CA" dirty="0"/>
              <a:t>/rotavirus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A12A6-68BE-427C-AA78-0823C2A5D34B}"/>
              </a:ext>
            </a:extLst>
          </p:cNvPr>
          <p:cNvSpPr txBox="1"/>
          <p:nvPr/>
        </p:nvSpPr>
        <p:spPr>
          <a:xfrm>
            <a:off x="5364088" y="2996952"/>
            <a:ext cx="1296144" cy="10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pic>
        <p:nvPicPr>
          <p:cNvPr id="1026" name="Picture 2" descr="https://www.chusj.org/getmedia/edcfda47-fae2-46fe-b634-1a67dd602526/conten-avec-m-tr-saf.jpg.aspx?width=236&amp;height=375&amp;ext=.jpg">
            <a:extLst>
              <a:ext uri="{FF2B5EF4-FFF2-40B4-BE49-F238E27FC236}">
                <a16:creationId xmlns:a16="http://schemas.microsoft.com/office/drawing/2014/main" id="{27ACAEF8-B46E-4ADD-8546-B6E344A27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490" y="2899171"/>
            <a:ext cx="575196" cy="91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chusj.org/getmedia/61df6742-9454-4cff-87e6-fa5d46a3a78f/cary-blair-1.jpg.aspx?width=270&amp;height=192&amp;ext=.jpg">
            <a:extLst>
              <a:ext uri="{FF2B5EF4-FFF2-40B4-BE49-F238E27FC236}">
                <a16:creationId xmlns:a16="http://schemas.microsoft.com/office/drawing/2014/main" id="{688E4562-ECFE-4761-96CB-3E90D82E3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1296144" cy="92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54543A-6D9F-4CFF-B3B4-AEAC89E52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490" y="1417638"/>
            <a:ext cx="575196" cy="91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5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06288"/>
              </p:ext>
            </p:extLst>
          </p:nvPr>
        </p:nvGraphicFramePr>
        <p:xfrm>
          <a:off x="-2045" y="0"/>
          <a:ext cx="9144000" cy="631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3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671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Cultures selles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Traitement?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traitement</a:t>
                      </a:r>
                    </a:p>
                    <a:p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20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Aeromonas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hydrophila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Seulement si symptomatique, grave,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immunocompromis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10 mg/kg/j de TMP (max 320 mg/j) en BID x 5-10j</a:t>
                      </a:r>
                    </a:p>
                    <a:p>
                      <a:r>
                        <a:rPr lang="fr-CA" sz="10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Clavulin</a:t>
                      </a:r>
                      <a:r>
                        <a:rPr lang="fr-CA" sz="1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50mg/kg/j (max 2g) en BID x 10j?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426234"/>
                  </a:ext>
                </a:extLst>
              </a:tr>
              <a:tr h="451520">
                <a:tc>
                  <a:txBody>
                    <a:bodyPr/>
                    <a:lstStyle/>
                    <a:p>
                      <a:r>
                        <a:rPr lang="fr-CA" sz="1200" i="1" dirty="0" err="1">
                          <a:latin typeface="Comic Sans MS" panose="030F0702030302020204" pitchFamily="66" charset="0"/>
                        </a:rPr>
                        <a:t>Campylobacter</a:t>
                      </a:r>
                      <a:endParaRPr lang="fr-CA" sz="12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Sy</a:t>
                      </a:r>
                    </a:p>
                    <a:p>
                      <a:r>
                        <a:rPr lang="fr-CA" sz="10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</a:t>
                      </a:r>
                      <a:r>
                        <a:rPr lang="fr-CA" sz="1000" i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endParaRPr lang="fr-CA" sz="1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Azithromycine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10mg/kg (max 500 mg/j) J1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puis 5mg/kg/dose (max 250 mg/j) die J2-5  (ou </a:t>
                      </a:r>
                      <a:r>
                        <a:rPr lang="fr-CA" sz="1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Biaxin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671">
                <a:tc>
                  <a:txBody>
                    <a:bodyPr/>
                    <a:lstStyle/>
                    <a:p>
                      <a:r>
                        <a:rPr lang="fr-CA" sz="1200" i="1" dirty="0">
                          <a:latin typeface="Comic Sans MS" panose="030F0702030302020204" pitchFamily="66" charset="0"/>
                        </a:rPr>
                        <a:t>C. Difficile </a:t>
                      </a:r>
                      <a:r>
                        <a:rPr lang="fr-CA" sz="1000" dirty="0">
                          <a:latin typeface="Comic Sans MS" panose="030F0702030302020204" pitchFamily="66" charset="0"/>
                        </a:rPr>
                        <a:t>(si </a:t>
                      </a:r>
                      <a:r>
                        <a:rPr lang="fr-CA" sz="1000" dirty="0" err="1">
                          <a:latin typeface="Comic Sans MS" panose="030F0702030302020204" pitchFamily="66" charset="0"/>
                        </a:rPr>
                        <a:t>atb</a:t>
                      </a:r>
                      <a:r>
                        <a:rPr lang="fr-CA" sz="1000" dirty="0">
                          <a:latin typeface="Comic Sans MS" panose="030F0702030302020204" pitchFamily="66" charset="0"/>
                        </a:rPr>
                        <a:t> et colite+, </a:t>
                      </a:r>
                      <a:r>
                        <a:rPr lang="fr-CA" sz="1000" dirty="0" err="1">
                          <a:latin typeface="Comic Sans MS" panose="030F0702030302020204" pitchFamily="66" charset="0"/>
                        </a:rPr>
                        <a:t>immunosuprimé</a:t>
                      </a:r>
                      <a:r>
                        <a:rPr lang="fr-CA" sz="1000" dirty="0">
                          <a:latin typeface="Comic Sans MS" panose="030F0702030302020204" pitchFamily="66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si Sy chez ≥ 3 ans (± 1-3 ans)</a:t>
                      </a:r>
                    </a:p>
                    <a:p>
                      <a:r>
                        <a:rPr lang="fr-CA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tester si </a:t>
                      </a:r>
                      <a:r>
                        <a:rPr lang="fr-CA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&lt;1 an, éliminer autres causes si </a:t>
                      </a:r>
                      <a:r>
                        <a:rPr lang="fr-CA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 ans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30mg/kg/j (max 1.5-2g/j) en TID x 10-14j </a:t>
                      </a:r>
                    </a:p>
                    <a:p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Vancomycine 40mg/kg/j (max 500mg/j) en QID x10-14j (si all ou sévère) et discuté MI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671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Shigatoxine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+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Type 1: + rassurant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Type 2: + sévère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antibio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Relance téléphonique ± bilan si Sy</a:t>
                      </a:r>
                    </a:p>
                    <a:p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Stx1: retour garderie si 48h </a:t>
                      </a:r>
                      <a:r>
                        <a:rPr lang="fr-CA" sz="100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endParaRPr lang="fr-CA" sz="1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Stx2: retour garderie si 48h </a:t>
                      </a:r>
                      <a:r>
                        <a:rPr lang="fr-CA" sz="100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2 PCR -</a:t>
                      </a:r>
                      <a:endParaRPr lang="fr-CA" sz="10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Revoir si Sy à l’urgence  (particulièrement si Stx2)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Revoir Md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/MI si Asy et Stx2 pour suivi PCR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169096"/>
                  </a:ext>
                </a:extLst>
              </a:tr>
              <a:tr h="262488">
                <a:tc>
                  <a:txBody>
                    <a:bodyPr/>
                    <a:lstStyle/>
                    <a:p>
                      <a:r>
                        <a:rPr lang="fr-CA" sz="1200" i="1" dirty="0">
                          <a:latin typeface="Comic Sans MS" panose="030F0702030302020204" pitchFamily="66" charset="0"/>
                        </a:rPr>
                        <a:t>E. Coli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Non, sauf si sepsis, état à suivre (voir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Stx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Revoir à l’urgence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oligurie. Sinon, suivi md traitant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06">
                <a:tc>
                  <a:txBody>
                    <a:bodyPr/>
                    <a:lstStyle/>
                    <a:p>
                      <a:r>
                        <a:rPr lang="fr-CA" sz="1200" i="1" dirty="0">
                          <a:latin typeface="Comic Sans MS" panose="030F0702030302020204" pitchFamily="66" charset="0"/>
                        </a:rPr>
                        <a:t>Salmonella </a:t>
                      </a:r>
                      <a:r>
                        <a:rPr lang="fr-CA" sz="1200" i="1" dirty="0" err="1">
                          <a:latin typeface="Comic Sans MS" panose="030F0702030302020204" pitchFamily="66" charset="0"/>
                        </a:rPr>
                        <a:t>sp</a:t>
                      </a:r>
                      <a:endParaRPr lang="fr-CA" sz="120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plus souvent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 résolus</a:t>
                      </a:r>
                    </a:p>
                    <a:p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si ≤ 3 mois, cardiopathie, Sy prolongées, sepsis, </a:t>
                      </a:r>
                      <a:r>
                        <a:rPr lang="fr-CA" sz="1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immunocompromis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anémie falciforme</a:t>
                      </a:r>
                    </a:p>
                    <a:p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</a:t>
                      </a:r>
                      <a:r>
                        <a:rPr lang="fr-CA" sz="1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Prolongé: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50mg/kg/j (max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3g/j) en TID x 10-15j  si sensible</a:t>
                      </a:r>
                    </a:p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mg/kg/j po de TMP (max 320 mg/j) en BID x 10-15j 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Azithromycine</a:t>
                      </a:r>
                      <a:r>
                        <a:rPr lang="fr-CA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10mg/kg (max 500 mg/j) J1,</a:t>
                      </a:r>
                      <a:r>
                        <a:rPr lang="fr-CA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puis 5mg/kg/dose (max 250 mg/j) die J2-5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Sepsis: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Cefotaxime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 200mg/kg/j 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(max 8g/j), en 4 doses x 7-14j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671">
                <a:tc>
                  <a:txBody>
                    <a:bodyPr/>
                    <a:lstStyle/>
                    <a:p>
                      <a:r>
                        <a:rPr lang="fr-CA" sz="1200" i="1" dirty="0">
                          <a:latin typeface="Comic Sans MS" panose="030F0702030302020204" pitchFamily="66" charset="0"/>
                        </a:rPr>
                        <a:t>Salmonella Typhi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3 cultures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Cefotaxime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 200mg/kg/j 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(max 8g/j), en 4 doses x 7-14j 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8919">
                <a:tc>
                  <a:txBody>
                    <a:bodyPr/>
                    <a:lstStyle/>
                    <a:p>
                      <a:r>
                        <a:rPr lang="fr-CA" sz="1200" i="1" dirty="0">
                          <a:latin typeface="Comic Sans MS" panose="030F0702030302020204" pitchFamily="66" charset="0"/>
                        </a:rPr>
                        <a:t>Shigella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 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2 cultures -</a:t>
                      </a:r>
                    </a:p>
                    <a:p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Sauf si S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Sonnei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(moins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sévere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svt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): 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retour garderie si 48h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Léger: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50mg/kg/j (max 3g/j) en TID x 5-10j si sensible</a:t>
                      </a:r>
                    </a:p>
                    <a:p>
                      <a:r>
                        <a:rPr lang="fr-CA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à résistance</a:t>
                      </a:r>
                    </a:p>
                    <a:p>
                      <a:r>
                        <a:rPr lang="fr-CA" sz="10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Azithromycine</a:t>
                      </a:r>
                      <a:r>
                        <a:rPr lang="fr-CA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10mg/kg (max 500 mg/j) J1</a:t>
                      </a:r>
                      <a:r>
                        <a:rPr lang="fr-CA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r>
                        <a:rPr lang="fr-CA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puis 5mg/kg/dose (max 250 mg/j) die J2-5</a:t>
                      </a:r>
                      <a:endParaRPr lang="fr-CA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Cefixime</a:t>
                      </a:r>
                      <a:r>
                        <a:rPr lang="fr-CA" sz="10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8 mg/kg/j (max 400mg/j) en BID x 5j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mg/kg/j po de TMP (max 320 mg/j) en BID x 5-10j </a:t>
                      </a:r>
                      <a:endParaRPr lang="fr-CA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Sévère: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Ceftriaxone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 75 mg/kg/j die (max 2g/j) x 5j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306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Y.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baseline="0" dirty="0" err="1">
                          <a:latin typeface="Comic Sans MS" panose="030F0702030302020204" pitchFamily="66" charset="0"/>
                        </a:rPr>
                        <a:t>Enterocolitica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si Sy,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Nné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prolongé,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grave, </a:t>
                      </a:r>
                      <a:r>
                        <a:rPr lang="fr-CA" sz="1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immunocompromis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anémie falciforme</a:t>
                      </a:r>
                    </a:p>
                    <a:p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Asy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10 mg/kg/j de TMP (max 320 mg/j) en BID x 10-15j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Sévère: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Cefotaxime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 200mg/kg/j (max 8g/j), en 4 doses 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98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74643"/>
              </p:ext>
            </p:extLst>
          </p:nvPr>
        </p:nvGraphicFramePr>
        <p:xfrm>
          <a:off x="34956" y="620688"/>
          <a:ext cx="9130472" cy="5906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9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21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Parasitoses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Traitement?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traitement</a:t>
                      </a:r>
                    </a:p>
                    <a:p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905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Ancylostoma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baseline="0" dirty="0" err="1">
                          <a:latin typeface="Comic Sans MS" panose="030F0702030302020204" pitchFamily="66" charset="0"/>
                        </a:rPr>
                        <a:t>duodenale</a:t>
                      </a:r>
                      <a:endParaRPr lang="fr-CA" sz="1200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(Mondial, voie cutanée)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Mebendazole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100mg PO BID x 3j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&lt;2 ans)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Pamoate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pyrantel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11mg/kg/j (max 1g/j) PO DIE x 3j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905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Ascaris (ad 35cm)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(Mondial, en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dévlpmt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Peut développer pneumonie (Sy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Löffler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Mebendazole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100mg PO BID x 3j ou 400mg x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&lt;2 ans)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Pamoate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pyrantel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11mg/kg/j (max 1g/j) PO DIE x 3j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374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Balantidium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coli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(Am latine, Orient, porc, eau contaminée)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Isolement entérique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fr-CA" sz="1000" i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9ans: Tétracycline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40mg/kg/j (max 2-3g/j) PO en QID x10j</a:t>
                      </a:r>
                      <a:endParaRPr lang="fr-CA" sz="1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35-50mg/kg/j (max 2g/j) en TID x 5j 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425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Blastocystis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hominis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Controversé+, seulement si Sy pas autre 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 15 mg/kg/j (max 750mg/j) en TID x 10 j ou </a:t>
                      </a:r>
                    </a:p>
                    <a:p>
                      <a:r>
                        <a:rPr lang="fr-CA" sz="1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 SMX 10 mg/kg/j po de TMP (max 320 mg/j) en BID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fr-CA" sz="1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jours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174880"/>
                  </a:ext>
                </a:extLst>
              </a:tr>
              <a:tr h="477114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Criptosporidiose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(eau contaminée, lac, piscine)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Généralement pas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Asy, pas baignade 2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Référé MI si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immunosup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 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232884"/>
                  </a:ext>
                </a:extLst>
              </a:tr>
              <a:tr h="587708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Dientamoeba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baseline="0" dirty="0" err="1">
                          <a:latin typeface="Comic Sans MS" panose="030F0702030302020204" pitchFamily="66" charset="0"/>
                        </a:rPr>
                        <a:t>Fragilis</a:t>
                      </a:r>
                      <a:endParaRPr lang="fr-CA" sz="1200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(Mondial)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Controversé, seulement si Sy pas autre cause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Isolement entérique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 35-50 mg/kg/j (max 2g/j) en TID x 10 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982945"/>
                  </a:ext>
                </a:extLst>
              </a:tr>
              <a:tr h="567905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Echinococcus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granulosus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(contact troupeau)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discuté avec 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635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Entamoeba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histolytica (amibiase)</a:t>
                      </a:r>
                    </a:p>
                    <a:p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(Pays en </a:t>
                      </a:r>
                      <a:r>
                        <a:rPr lang="fr-CA" sz="1200" baseline="0" dirty="0" err="1">
                          <a:latin typeface="Comic Sans MS" panose="030F0702030302020204" pitchFamily="66" charset="0"/>
                        </a:rPr>
                        <a:t>devlpmt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)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TRAITER TOUS: Peut D sanglante, abcès foie,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mégacolon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péritonite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Isolement entérique, chercher chez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30-50mg/kg/j (max 2g/j) en TID x 10j 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740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Giardia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(eau/aliments contaminés, garderie)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 si Sy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Retour garderie si Asy, pas baignade 2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  <a:r>
                        <a:rPr lang="fr-CA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 15mg/kg/j (max 750mg/j) en TID x 5-7j 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68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836440"/>
              </p:ext>
            </p:extLst>
          </p:nvPr>
        </p:nvGraphicFramePr>
        <p:xfrm>
          <a:off x="35495" y="418356"/>
          <a:ext cx="9108505" cy="603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9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80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Parasitoses (suite)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Traitement?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traitement</a:t>
                      </a:r>
                    </a:p>
                    <a:p>
                      <a:endParaRPr lang="fr-CA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Isospora</a:t>
                      </a:r>
                      <a:r>
                        <a:rPr lang="fr-CA" sz="1200" baseline="0" dirty="0">
                          <a:latin typeface="Comic Sans MS" panose="030F0702030302020204" pitchFamily="66" charset="0"/>
                        </a:rPr>
                        <a:t> belli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(Afrique, Am Sud, eau/aliments contaminés)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C MI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Isolement entérique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mg/kg/j po de TMP (max 320 mg/j) en BID x 10j puis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TMP/SMX 5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mg/kg/j po de TMP (max 320 mg/j) en BID x 21j</a:t>
                      </a:r>
                      <a:endParaRPr lang="fr-CA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8990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Oxyure ou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Enterobius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vermicularis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(garderie, école)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Oui, toute la famille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Mebendazole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100mg PO x1, répéter 2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plus tard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&lt;2 ans)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Pamoate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pyrantel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11mg/kg/j (max 1g/j) x1, répéter 2 </a:t>
                      </a:r>
                      <a:r>
                        <a:rPr lang="fr-CA" sz="100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plus tard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79162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Schistosoma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(tropical, voie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cut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eau douce contaminée)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Praziquantel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40mg/kg/j (max 3g/j) PO en BID x1j</a:t>
                      </a:r>
                    </a:p>
                    <a:p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japonicum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60mg/kg/j PO en TID x 1j</a:t>
                      </a:r>
                    </a:p>
                    <a:p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&lt;4 ans)</a:t>
                      </a:r>
                      <a:endParaRPr lang="fr-CA" sz="1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Strongyloides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stercoralis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(tropical, voie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cut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 sol contaminé)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Oui: Peut malabsorption, pneumonie, méningite (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immunos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Thiabendazole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50mg/kg/j (max 3g/j) PO en BID x 2j</a:t>
                      </a:r>
                      <a:endParaRPr lang="fr-CA" sz="1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82281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Taenia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(pays </a:t>
                      </a:r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dévlpmt</a:t>
                      </a:r>
                      <a:r>
                        <a:rPr lang="fr-CA" sz="1200" dirty="0">
                          <a:latin typeface="Comic Sans MS" panose="030F0702030302020204" pitchFamily="66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Oui: Si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</a:t>
                      </a:r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solium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peut causer cysticercose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Niclosamide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fr-CA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CA" sz="1000" dirty="0"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10kg: 0.5g, 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10-34kg: 1g,  </a:t>
                      </a:r>
                      <a:r>
                        <a:rPr lang="fr-CA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35kg: 2g  PO x 1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Ou, si adolescent: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Praziquantel 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10mg/kg PO x 1</a:t>
                      </a:r>
                    </a:p>
                    <a:p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Neurocysticercose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CA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Praziquantel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50mg/kg/j (max 3g/j) PO en TID x 15j + stéroïdes (ou </a:t>
                      </a:r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albendazole</a:t>
                      </a:r>
                      <a:r>
                        <a:rPr lang="fr-CA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C MI</a:t>
                      </a:r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8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dirty="0">
                          <a:latin typeface="Comic Sans MS" panose="030F0702030302020204" pitchFamily="66" charset="0"/>
                        </a:rPr>
                        <a:t>Toxocarose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(sable contaminé selles chien/chat)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Oui: Peut pneumonie, myocardite, encéphalite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Diéthylcarbamazine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6mg/kg/j (max 300mg/j) PO en TID x 7-10j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Thiabendazole 50mg/kg/j (max 3g/j) PO en BID x 5j +- corticostéroïdes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178985"/>
                  </a:ext>
                </a:extLst>
              </a:tr>
              <a:tr h="588969">
                <a:tc>
                  <a:txBody>
                    <a:bodyPr/>
                    <a:lstStyle/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Trichinose</a:t>
                      </a: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(porc, gibier cru)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Oui: Peut causer atteinte pulmonaire, myocarde, neuro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Mebendazole</a:t>
                      </a: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12-24mg/kg/j (max 1.2g/j) PO en TID x 3j puis</a:t>
                      </a:r>
                    </a:p>
                    <a:p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24-30mg/kg/j (max 1.5g/j) PO en TID x 10j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&lt;2 ans)</a:t>
                      </a:r>
                      <a:endParaRPr lang="fr-CA" sz="1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18385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CA" sz="1200" dirty="0" err="1">
                          <a:latin typeface="Comic Sans MS" panose="030F0702030302020204" pitchFamily="66" charset="0"/>
                        </a:rPr>
                        <a:t>Tricéphalose</a:t>
                      </a:r>
                      <a:endParaRPr lang="fr-CA" sz="12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fr-CA" sz="1200" dirty="0">
                          <a:latin typeface="Comic Sans MS" panose="030F0702030302020204" pitchFamily="66" charset="0"/>
                        </a:rPr>
                        <a:t>(eau/aliments contaminés)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  <a:p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Mebendazole</a:t>
                      </a:r>
                      <a:r>
                        <a:rPr lang="fr-CA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100mg PO BID x 3j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(évidence limitée chez</a:t>
                      </a:r>
                      <a:r>
                        <a:rPr lang="fr-CA" sz="100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&lt;2 ans)</a:t>
                      </a:r>
                      <a:endParaRPr lang="fr-CA" sz="1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CA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790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1833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30827</TotalTime>
  <Words>1511</Words>
  <Application>Microsoft Office PowerPoint</Application>
  <PresentationFormat>On-screen Show (4:3)</PresentationFormat>
  <Paragraphs>185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Comic Sans MS</vt:lpstr>
      <vt:lpstr>Verdana</vt:lpstr>
      <vt:lpstr>Thème Office</vt:lpstr>
      <vt:lpstr>Tests entérite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Brûlures mineures et extensives</dc:title>
  <dc:creator>Jeannot</dc:creator>
  <cp:lastModifiedBy>Evelyne DTrottier</cp:lastModifiedBy>
  <cp:revision>236</cp:revision>
  <dcterms:created xsi:type="dcterms:W3CDTF">2014-09-03T13:12:34Z</dcterms:created>
  <dcterms:modified xsi:type="dcterms:W3CDTF">2019-04-26T19:43:50Z</dcterms:modified>
</cp:coreProperties>
</file>