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73" autoAdjust="0"/>
  </p:normalViewPr>
  <p:slideViewPr>
    <p:cSldViewPr snapToGrid="0" snapToObjects="1">
      <p:cViewPr>
        <p:scale>
          <a:sx n="100" d="100"/>
          <a:sy n="100" d="100"/>
        </p:scale>
        <p:origin x="-72" y="13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3656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6713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3942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309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6367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6728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3581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3425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6203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0814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9117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FE82D-C28E-EF43-9167-5226B9D60A4E}" type="datetimeFigureOut">
              <a:rPr lang="fr-FR" smtClean="0"/>
              <a:pPr/>
              <a:t>19/11/2014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D530B-401C-AD4C-83C6-8E0AD8A662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3725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Fond schéma 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000"/>
            <a:ext cx="9144000" cy="641563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6942" y="555707"/>
            <a:ext cx="23636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baseline="30000" dirty="0" err="1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Status</a:t>
            </a:r>
            <a:r>
              <a:rPr lang="fr-FR" sz="2400" b="1" baseline="300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 </a:t>
            </a:r>
            <a:r>
              <a:rPr lang="fr-FR" sz="2400" b="1" baseline="30000" dirty="0" err="1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Asthmaticus</a:t>
            </a:r>
            <a:endParaRPr lang="fr-FR" sz="2400" b="1" baseline="30000" dirty="0">
              <a:solidFill>
                <a:schemeClr val="bg1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67669" y="439612"/>
            <a:ext cx="21062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aseline="30000" dirty="0">
                <a:latin typeface="2Stone Sans"/>
                <a:cs typeface="2Stone Sans"/>
              </a:rPr>
              <a:t>Position semi-assise</a:t>
            </a:r>
          </a:p>
          <a:p>
            <a:pPr algn="ctr"/>
            <a:r>
              <a:rPr lang="fr-FR" baseline="30000" dirty="0">
                <a:latin typeface="2Stone Sans"/>
                <a:cs typeface="2Stone Sans"/>
              </a:rPr>
              <a:t>O2 100% </a:t>
            </a:r>
            <a:r>
              <a:rPr lang="fr-FR" baseline="30000" dirty="0" smtClean="0">
                <a:latin typeface="2Stone Sans"/>
                <a:cs typeface="2Stone Sans"/>
              </a:rPr>
              <a:t>puis ajuster </a:t>
            </a:r>
            <a:r>
              <a:rPr lang="fr-FR" baseline="30000" dirty="0">
                <a:latin typeface="2Stone Sans"/>
                <a:cs typeface="2Stone Sans"/>
              </a:rPr>
              <a:t>pour </a:t>
            </a:r>
            <a:br>
              <a:rPr lang="fr-FR" baseline="30000" dirty="0">
                <a:latin typeface="2Stone Sans"/>
                <a:cs typeface="2Stone Sans"/>
              </a:rPr>
            </a:br>
            <a:r>
              <a:rPr lang="fr-FR" baseline="30000" dirty="0">
                <a:latin typeface="2Stone Sans"/>
                <a:cs typeface="2Stone Sans"/>
              </a:rPr>
              <a:t>saturation &gt;94</a:t>
            </a:r>
            <a:r>
              <a:rPr lang="fr-FR" baseline="30000" dirty="0" smtClean="0">
                <a:latin typeface="2Stone Sans"/>
                <a:cs typeface="2Stone Sans"/>
              </a:rPr>
              <a:t>%</a:t>
            </a:r>
            <a:endParaRPr lang="fr-FR" baseline="30000" dirty="0">
              <a:latin typeface="2Stone Sans"/>
              <a:cs typeface="2Stone San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9542" y="1584187"/>
            <a:ext cx="3458846" cy="1528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baseline="30000" dirty="0" err="1">
                <a:latin typeface="2Stone Sans"/>
                <a:cs typeface="2Stone Sans"/>
              </a:rPr>
              <a:t>Salbutamol</a:t>
            </a:r>
            <a:r>
              <a:rPr lang="fr-FR" sz="2000" b="1" baseline="30000" dirty="0">
                <a:latin typeface="2Stone Sans"/>
                <a:cs typeface="2Stone Sans"/>
              </a:rPr>
              <a:t> </a:t>
            </a:r>
            <a:r>
              <a:rPr lang="fr-FR" sz="2000" baseline="30000" dirty="0" smtClean="0">
                <a:latin typeface="2Stone Sans"/>
                <a:cs typeface="2Stone Sans"/>
              </a:rPr>
              <a:t>aérosol-doseur </a:t>
            </a:r>
            <a:r>
              <a:rPr lang="fr-FR" sz="2000" baseline="30000" dirty="0">
                <a:latin typeface="2Stone Sans"/>
                <a:cs typeface="2Stone Sans"/>
              </a:rPr>
              <a:t>(100mcg/</a:t>
            </a:r>
            <a:r>
              <a:rPr lang="fr-FR" sz="2000" baseline="30000" dirty="0" err="1">
                <a:latin typeface="2Stone Sans"/>
                <a:cs typeface="2Stone Sans"/>
              </a:rPr>
              <a:t>inh</a:t>
            </a:r>
            <a:r>
              <a:rPr lang="fr-FR" sz="2000" baseline="30000" dirty="0">
                <a:latin typeface="2Stone Sans"/>
                <a:cs typeface="2Stone Sans"/>
              </a:rPr>
              <a:t>)</a:t>
            </a:r>
          </a:p>
          <a:p>
            <a:r>
              <a:rPr lang="pt-BR" sz="2000" baseline="30000" dirty="0">
                <a:latin typeface="2Stone Sans"/>
                <a:cs typeface="2Stone Sans"/>
              </a:rPr>
              <a:t>1 </a:t>
            </a:r>
            <a:r>
              <a:rPr lang="pt-BR" sz="2000" baseline="30000" dirty="0" err="1">
                <a:latin typeface="2Stone Sans"/>
                <a:cs typeface="2Stone Sans"/>
              </a:rPr>
              <a:t>inh</a:t>
            </a:r>
            <a:r>
              <a:rPr lang="pt-BR" sz="2000" baseline="30000" dirty="0">
                <a:latin typeface="2Stone Sans"/>
                <a:cs typeface="2Stone Sans"/>
              </a:rPr>
              <a:t>/3 kg (min 2 </a:t>
            </a:r>
            <a:r>
              <a:rPr lang="pt-BR" sz="2000" baseline="30000" dirty="0" err="1">
                <a:latin typeface="2Stone Sans"/>
                <a:cs typeface="2Stone Sans"/>
              </a:rPr>
              <a:t>inh</a:t>
            </a:r>
            <a:r>
              <a:rPr lang="pt-BR" sz="2000" baseline="30000" dirty="0">
                <a:latin typeface="2Stone Sans"/>
                <a:cs typeface="2Stone Sans"/>
              </a:rPr>
              <a:t>, </a:t>
            </a:r>
            <a:r>
              <a:rPr lang="pt-BR" sz="2000" baseline="30000" dirty="0" err="1">
                <a:latin typeface="2Stone Sans"/>
                <a:cs typeface="2Stone Sans"/>
              </a:rPr>
              <a:t>max</a:t>
            </a:r>
            <a:r>
              <a:rPr lang="pt-BR" sz="2000" baseline="30000" dirty="0">
                <a:latin typeface="2Stone Sans"/>
                <a:cs typeface="2Stone Sans"/>
              </a:rPr>
              <a:t> 10 </a:t>
            </a:r>
            <a:r>
              <a:rPr lang="pt-BR" sz="2000" baseline="30000" dirty="0" err="1">
                <a:latin typeface="2Stone Sans"/>
                <a:cs typeface="2Stone Sans"/>
              </a:rPr>
              <a:t>inh</a:t>
            </a:r>
            <a:r>
              <a:rPr lang="pt-BR" sz="2000" baseline="30000" dirty="0">
                <a:latin typeface="2Stone Sans"/>
                <a:cs typeface="2Stone Sans"/>
              </a:rPr>
              <a:t>) </a:t>
            </a:r>
          </a:p>
          <a:p>
            <a:r>
              <a:rPr lang="pt-BR" sz="2000" b="1" baseline="30000" dirty="0">
                <a:latin typeface="2Stone Sans"/>
                <a:cs typeface="2Stone Sans"/>
              </a:rPr>
              <a:t>ET</a:t>
            </a:r>
          </a:p>
          <a:p>
            <a:r>
              <a:rPr lang="pt-BR" sz="2000" b="1" baseline="30000" dirty="0">
                <a:latin typeface="2Stone Sans"/>
                <a:cs typeface="2Stone Sans"/>
              </a:rPr>
              <a:t>Ipratropium </a:t>
            </a:r>
            <a:r>
              <a:rPr lang="pt-BR" sz="2000" baseline="30000" dirty="0" smtClean="0">
                <a:latin typeface="2Stone Sans"/>
                <a:cs typeface="2Stone Sans"/>
              </a:rPr>
              <a:t>aérosol</a:t>
            </a:r>
            <a:r>
              <a:rPr lang="pt-BR" sz="2000" baseline="30000" dirty="0">
                <a:latin typeface="2Stone Sans"/>
                <a:cs typeface="2Stone Sans"/>
              </a:rPr>
              <a:t>-</a:t>
            </a:r>
            <a:r>
              <a:rPr lang="pt-BR" sz="2000" baseline="30000" dirty="0" smtClean="0">
                <a:latin typeface="2Stone Sans"/>
                <a:cs typeface="2Stone Sans"/>
              </a:rPr>
              <a:t>doseur </a:t>
            </a:r>
            <a:r>
              <a:rPr lang="pt-BR" sz="2000" baseline="30000" dirty="0">
                <a:latin typeface="2Stone Sans"/>
                <a:cs typeface="2Stone Sans"/>
              </a:rPr>
              <a:t>(20mcg/inh) </a:t>
            </a:r>
          </a:p>
          <a:p>
            <a:r>
              <a:rPr lang="pt-BR" sz="2000" baseline="30000" dirty="0">
                <a:latin typeface="2Stone Sans"/>
                <a:cs typeface="2Stone Sans"/>
              </a:rPr>
              <a:t>4 </a:t>
            </a:r>
            <a:r>
              <a:rPr lang="pt-BR" sz="2000" baseline="30000" dirty="0" err="1">
                <a:latin typeface="2Stone Sans"/>
                <a:cs typeface="2Stone Sans"/>
              </a:rPr>
              <a:t>inh</a:t>
            </a:r>
            <a:r>
              <a:rPr lang="pt-BR" sz="2000" baseline="30000" dirty="0">
                <a:latin typeface="2Stone Sans"/>
                <a:cs typeface="2Stone Sans"/>
              </a:rPr>
              <a:t> (80mcg) </a:t>
            </a:r>
          </a:p>
          <a:p>
            <a:r>
              <a:rPr lang="pt-BR" sz="2000" baseline="30000" dirty="0">
                <a:latin typeface="2Stone Sans"/>
                <a:cs typeface="2Stone Sans"/>
              </a:rPr>
              <a:t>(≥30kg, considérer </a:t>
            </a:r>
            <a:r>
              <a:rPr lang="pt-BR" sz="2000" baseline="30000" dirty="0" smtClean="0">
                <a:latin typeface="2Stone Sans"/>
                <a:cs typeface="2Stone Sans"/>
              </a:rPr>
              <a:t>8 inh</a:t>
            </a:r>
            <a:r>
              <a:rPr lang="pt-BR" sz="2000" baseline="30000" dirty="0">
                <a:latin typeface="2Stone Sans"/>
                <a:cs typeface="2Stone Sans"/>
              </a:rPr>
              <a:t>)</a:t>
            </a:r>
          </a:p>
          <a:p>
            <a:r>
              <a:rPr lang="pt-BR" sz="2000" baseline="30000" dirty="0" smtClean="0">
                <a:latin typeface="2Stone Sans"/>
                <a:cs typeface="2Stone Sans"/>
              </a:rPr>
              <a:t>Ensembles </a:t>
            </a:r>
            <a:r>
              <a:rPr lang="pt-BR" sz="2000" baseline="30000" dirty="0">
                <a:latin typeface="2Stone Sans"/>
                <a:cs typeface="2Stone Sans"/>
              </a:rPr>
              <a:t>q 20minutes x 3 doses</a:t>
            </a:r>
          </a:p>
        </p:txBody>
      </p:sp>
      <p:sp>
        <p:nvSpPr>
          <p:cNvPr id="9" name="Rectangle 8"/>
          <p:cNvSpPr/>
          <p:nvPr/>
        </p:nvSpPr>
        <p:spPr>
          <a:xfrm>
            <a:off x="5287818" y="1585774"/>
            <a:ext cx="3716482" cy="1528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baseline="30000" dirty="0" err="1" smtClean="0">
                <a:latin typeface="2Stone Sans"/>
                <a:cs typeface="2Stone Sans"/>
              </a:rPr>
              <a:t>Salbutamol</a:t>
            </a:r>
            <a:r>
              <a:rPr lang="fr-FR" sz="2000" baseline="30000" dirty="0" smtClean="0">
                <a:latin typeface="2Stone Sans"/>
                <a:cs typeface="2Stone Sans"/>
              </a:rPr>
              <a:t> nébulisation </a:t>
            </a:r>
            <a:r>
              <a:rPr lang="fr-FR" sz="2000" baseline="30000" dirty="0">
                <a:latin typeface="2Stone Sans"/>
                <a:cs typeface="2Stone Sans"/>
              </a:rPr>
              <a:t>0,15 mg/kg/dose (0,03 </a:t>
            </a:r>
            <a:r>
              <a:rPr lang="fr-FR" sz="2000" baseline="30000" dirty="0" err="1">
                <a:latin typeface="2Stone Sans"/>
                <a:cs typeface="2Stone Sans"/>
              </a:rPr>
              <a:t>mL</a:t>
            </a:r>
            <a:r>
              <a:rPr lang="fr-FR" sz="2000" baseline="30000" dirty="0">
                <a:latin typeface="2Stone Sans"/>
                <a:cs typeface="2Stone Sans"/>
              </a:rPr>
              <a:t>/kg de 5 mg/</a:t>
            </a:r>
            <a:r>
              <a:rPr lang="fr-FR" sz="2000" baseline="30000" dirty="0" err="1">
                <a:latin typeface="2Stone Sans"/>
                <a:cs typeface="2Stone Sans"/>
              </a:rPr>
              <a:t>mL</a:t>
            </a:r>
            <a:r>
              <a:rPr lang="fr-FR" sz="2000" baseline="30000" dirty="0">
                <a:latin typeface="2Stone Sans"/>
                <a:cs typeface="2Stone Sans"/>
              </a:rPr>
              <a:t>) </a:t>
            </a:r>
          </a:p>
          <a:p>
            <a:r>
              <a:rPr lang="fr-FR" sz="2000" baseline="30000" dirty="0">
                <a:latin typeface="2Stone Sans"/>
                <a:cs typeface="2Stone Sans"/>
              </a:rPr>
              <a:t>min : 1,25 mg (0,25 </a:t>
            </a:r>
            <a:r>
              <a:rPr lang="fr-FR" sz="2000" baseline="30000" dirty="0" err="1">
                <a:latin typeface="2Stone Sans"/>
                <a:cs typeface="2Stone Sans"/>
              </a:rPr>
              <a:t>mL</a:t>
            </a:r>
            <a:r>
              <a:rPr lang="fr-FR" sz="2000" baseline="30000" dirty="0">
                <a:latin typeface="2Stone Sans"/>
                <a:cs typeface="2Stone Sans"/>
              </a:rPr>
              <a:t>) ; max : 5 mg (</a:t>
            </a:r>
            <a:r>
              <a:rPr lang="fr-FR" sz="2000" baseline="30000" dirty="0" smtClean="0">
                <a:latin typeface="2Stone Sans"/>
                <a:cs typeface="2Stone Sans"/>
              </a:rPr>
              <a:t>1 </a:t>
            </a:r>
            <a:r>
              <a:rPr lang="fr-FR" sz="2000" baseline="30000" dirty="0" err="1" smtClean="0">
                <a:latin typeface="2Stone Sans"/>
                <a:cs typeface="2Stone Sans"/>
              </a:rPr>
              <a:t>mL</a:t>
            </a:r>
            <a:r>
              <a:rPr lang="fr-FR" sz="2000" baseline="30000" dirty="0">
                <a:latin typeface="2Stone Sans"/>
                <a:cs typeface="2Stone Sans"/>
              </a:rPr>
              <a:t>) </a:t>
            </a:r>
          </a:p>
          <a:p>
            <a:r>
              <a:rPr lang="fr-FR" sz="2000" b="1" baseline="30000" dirty="0">
                <a:latin typeface="2Stone Sans"/>
                <a:cs typeface="2Stone Sans"/>
              </a:rPr>
              <a:t>ET </a:t>
            </a:r>
            <a:r>
              <a:rPr lang="fr-FR" sz="2000" baseline="30000" dirty="0">
                <a:latin typeface="2Stone Sans"/>
                <a:cs typeface="2Stone Sans"/>
              </a:rPr>
              <a:t>                                                    </a:t>
            </a:r>
          </a:p>
          <a:p>
            <a:r>
              <a:rPr lang="fr-FR" sz="2000" b="1" baseline="30000" dirty="0" err="1">
                <a:latin typeface="2Stone Sans"/>
                <a:cs typeface="2Stone Sans"/>
              </a:rPr>
              <a:t>Ipratropium</a:t>
            </a:r>
            <a:r>
              <a:rPr lang="fr-FR" sz="2000" baseline="30000" dirty="0">
                <a:latin typeface="2Stone Sans"/>
                <a:cs typeface="2Stone Sans"/>
              </a:rPr>
              <a:t> nébulisation 250 </a:t>
            </a:r>
            <a:r>
              <a:rPr lang="fr-FR" sz="2000" baseline="30000" dirty="0" err="1">
                <a:latin typeface="2Stone Sans"/>
                <a:cs typeface="2Stone Sans"/>
              </a:rPr>
              <a:t>mcg</a:t>
            </a:r>
            <a:r>
              <a:rPr lang="fr-FR" sz="2000" baseline="30000" dirty="0">
                <a:latin typeface="2Stone Sans"/>
                <a:cs typeface="2Stone Sans"/>
              </a:rPr>
              <a:t>  </a:t>
            </a:r>
          </a:p>
          <a:p>
            <a:r>
              <a:rPr lang="fr-FR" sz="2000" baseline="30000" dirty="0">
                <a:latin typeface="2Stone Sans"/>
                <a:cs typeface="2Stone Sans"/>
              </a:rPr>
              <a:t>(≥30kg, considérer 500mcg/dose) </a:t>
            </a:r>
          </a:p>
          <a:p>
            <a:r>
              <a:rPr lang="fr-FR" sz="2000" baseline="30000" smtClean="0">
                <a:latin typeface="2Stone Sans"/>
                <a:cs typeface="2Stone Sans"/>
              </a:rPr>
              <a:t>Ensembles </a:t>
            </a:r>
            <a:r>
              <a:rPr lang="fr-FR" sz="2000" baseline="30000" dirty="0">
                <a:latin typeface="2Stone Sans"/>
                <a:cs typeface="2Stone Sans"/>
              </a:rPr>
              <a:t>q 20 minutes × 3 </a:t>
            </a:r>
            <a:r>
              <a:rPr lang="fr-FR" sz="2000" baseline="30000" dirty="0" smtClean="0">
                <a:latin typeface="2Stone Sans"/>
                <a:cs typeface="2Stone Sans"/>
              </a:rPr>
              <a:t>doses</a:t>
            </a:r>
            <a:endParaRPr lang="fr-FR" sz="2000" baseline="30000" dirty="0">
              <a:latin typeface="2Stone Sans"/>
              <a:cs typeface="2Stone San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6142" y="3728072"/>
            <a:ext cx="2562422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baseline="30000" dirty="0">
                <a:latin typeface="2Stone Sans"/>
                <a:cs typeface="2Stone Sans"/>
              </a:rPr>
              <a:t>Bilan </a:t>
            </a:r>
            <a:r>
              <a:rPr lang="fr-FR" sz="2000" baseline="30000" dirty="0">
                <a:latin typeface="2Stone Sans"/>
                <a:cs typeface="2Stone Sans"/>
              </a:rPr>
              <a:t>: Gaz, </a:t>
            </a:r>
            <a:r>
              <a:rPr lang="fr-FR" sz="2000" baseline="30000" dirty="0" err="1">
                <a:latin typeface="2Stone Sans"/>
                <a:cs typeface="2Stone Sans"/>
              </a:rPr>
              <a:t>iono</a:t>
            </a:r>
            <a:r>
              <a:rPr lang="fr-FR" sz="2000" baseline="30000" dirty="0">
                <a:latin typeface="2Stone Sans"/>
                <a:cs typeface="2Stone Sans"/>
              </a:rPr>
              <a:t>, </a:t>
            </a:r>
            <a:r>
              <a:rPr lang="fr-FR" sz="2000" baseline="30000" dirty="0" err="1">
                <a:latin typeface="2Stone Sans"/>
                <a:cs typeface="2Stone Sans"/>
              </a:rPr>
              <a:t>gly</a:t>
            </a:r>
            <a:r>
              <a:rPr lang="fr-FR" sz="2000" baseline="30000" dirty="0">
                <a:latin typeface="2Stone Sans"/>
                <a:cs typeface="2Stone Sans"/>
              </a:rPr>
              <a:t>, mg++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13351" y="3529554"/>
            <a:ext cx="2486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baseline="30000" dirty="0" err="1">
                <a:latin typeface="2Stone Sans"/>
                <a:cs typeface="2Stone Sans"/>
              </a:rPr>
              <a:t>methylprednisolone</a:t>
            </a:r>
            <a:r>
              <a:rPr lang="fr-FR" sz="2000" baseline="30000" dirty="0">
                <a:latin typeface="2Stone Sans"/>
                <a:cs typeface="2Stone Sans"/>
              </a:rPr>
              <a:t> </a:t>
            </a:r>
            <a:br>
              <a:rPr lang="fr-FR" sz="2000" baseline="30000" dirty="0">
                <a:latin typeface="2Stone Sans"/>
                <a:cs typeface="2Stone Sans"/>
              </a:rPr>
            </a:br>
            <a:r>
              <a:rPr lang="fr-FR" sz="2000" baseline="30000" dirty="0">
                <a:latin typeface="2Stone Sans"/>
                <a:cs typeface="2Stone Sans"/>
              </a:rPr>
              <a:t>2 mg/kg IV (max 125 mg) puis </a:t>
            </a:r>
            <a:r>
              <a:rPr lang="fr-FR" sz="2000" baseline="30000" dirty="0" smtClean="0">
                <a:latin typeface="2Stone Sans"/>
                <a:cs typeface="2Stone Sans"/>
              </a:rPr>
              <a:t>1mg</a:t>
            </a:r>
            <a:r>
              <a:rPr lang="fr-FR" sz="2000" baseline="30000" dirty="0">
                <a:latin typeface="2Stone Sans"/>
                <a:cs typeface="2Stone Sans"/>
              </a:rPr>
              <a:t>/kg/dose q 6h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500409" y="3601117"/>
            <a:ext cx="161604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baseline="30000" dirty="0" smtClean="0"/>
              <a:t>Consultation</a:t>
            </a:r>
            <a:br>
              <a:rPr lang="fr-FR" sz="2400" b="1" baseline="30000" dirty="0" smtClean="0"/>
            </a:br>
            <a:r>
              <a:rPr lang="fr-FR" sz="2400" b="1" baseline="30000" dirty="0" smtClean="0"/>
              <a:t>Soins </a:t>
            </a:r>
            <a:r>
              <a:rPr lang="fr-FR" sz="2400" b="1" baseline="30000" dirty="0"/>
              <a:t>Intensifs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33700" y="5814068"/>
            <a:ext cx="34520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baseline="30000" dirty="0" err="1">
                <a:latin typeface="2Stone Sans"/>
                <a:cs typeface="2Stone Sans"/>
              </a:rPr>
              <a:t>Ventolin</a:t>
            </a:r>
            <a:r>
              <a:rPr lang="fr-FR" sz="2000" b="1" baseline="30000" dirty="0">
                <a:latin typeface="2Stone Sans"/>
                <a:cs typeface="2Stone Sans"/>
              </a:rPr>
              <a:t> </a:t>
            </a:r>
            <a:r>
              <a:rPr lang="fr-FR" sz="2000" baseline="30000" dirty="0">
                <a:latin typeface="2Stone Sans"/>
                <a:cs typeface="2Stone Sans"/>
              </a:rPr>
              <a:t>15 </a:t>
            </a:r>
            <a:r>
              <a:rPr lang="fr-FR" sz="2000" baseline="30000" dirty="0" err="1">
                <a:latin typeface="2Stone Sans"/>
                <a:cs typeface="2Stone Sans"/>
              </a:rPr>
              <a:t>mcg</a:t>
            </a:r>
            <a:r>
              <a:rPr lang="fr-FR" sz="2000" baseline="30000" dirty="0">
                <a:latin typeface="2Stone Sans"/>
                <a:cs typeface="2Stone Sans"/>
              </a:rPr>
              <a:t>/kg  IV en 10 minutes  (max : 500 </a:t>
            </a:r>
            <a:r>
              <a:rPr lang="fr-FR" sz="2000" baseline="30000" dirty="0" err="1">
                <a:latin typeface="2Stone Sans"/>
                <a:cs typeface="2Stone Sans"/>
              </a:rPr>
              <a:t>mcg</a:t>
            </a:r>
            <a:r>
              <a:rPr lang="fr-FR" sz="2000" baseline="30000" dirty="0">
                <a:latin typeface="2Stone Sans"/>
                <a:cs typeface="2Stone Sans"/>
              </a:rPr>
              <a:t>) Dose charge </a:t>
            </a:r>
            <a:r>
              <a:rPr lang="fr-FR" sz="2000" baseline="30000" dirty="0" smtClean="0">
                <a:latin typeface="2Stone Sans"/>
                <a:cs typeface="2Stone Sans"/>
              </a:rPr>
              <a:t>puis IV </a:t>
            </a:r>
            <a:r>
              <a:rPr lang="fr-FR" sz="2000" baseline="30000" dirty="0">
                <a:latin typeface="2Stone Sans"/>
                <a:cs typeface="2Stone Sans"/>
              </a:rPr>
              <a:t>continu (voir lien</a:t>
            </a:r>
            <a:r>
              <a:rPr lang="fr-FR" sz="2000" baseline="30000" dirty="0" smtClean="0">
                <a:latin typeface="2Stone Sans"/>
                <a:cs typeface="2Stone Sans"/>
              </a:rPr>
              <a:t>)</a:t>
            </a:r>
            <a:endParaRPr lang="fr-FR" sz="2000" baseline="30000" dirty="0">
              <a:latin typeface="2Stone Sans"/>
              <a:cs typeface="2Stone San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9546" y="5159741"/>
            <a:ext cx="17433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baseline="30000" dirty="0">
                <a:latin typeface="2Stone Sans"/>
                <a:cs typeface="2Stone Sans"/>
              </a:rPr>
              <a:t>Envisager IET avec kétamine </a:t>
            </a:r>
            <a:br>
              <a:rPr lang="fr-FR" sz="2000" b="1" baseline="30000" dirty="0">
                <a:latin typeface="2Stone Sans"/>
                <a:cs typeface="2Stone Sans"/>
              </a:rPr>
            </a:br>
            <a:r>
              <a:rPr lang="fr-FR" sz="2000" b="1" baseline="30000" dirty="0">
                <a:latin typeface="2Stone Sans"/>
                <a:cs typeface="2Stone Sans"/>
              </a:rPr>
              <a:t>si défaillance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33700" y="4566335"/>
            <a:ext cx="3439391" cy="91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baseline="30000" dirty="0">
                <a:latin typeface="2Stone Sans"/>
                <a:cs typeface="2Stone Sans"/>
              </a:rPr>
              <a:t>Peu de réponse:</a:t>
            </a:r>
          </a:p>
          <a:p>
            <a:r>
              <a:rPr lang="fr-FR" sz="2000" b="1" baseline="30000" dirty="0">
                <a:latin typeface="2Stone Sans"/>
                <a:cs typeface="2Stone Sans"/>
              </a:rPr>
              <a:t>Sulfate de magnésium </a:t>
            </a:r>
            <a:r>
              <a:rPr lang="fr-FR" sz="2000" baseline="30000" dirty="0">
                <a:latin typeface="2Stone Sans"/>
                <a:cs typeface="2Stone Sans"/>
              </a:rPr>
              <a:t>25 à </a:t>
            </a:r>
            <a:r>
              <a:rPr lang="fr-FR" sz="2000" b="1" baseline="30000" dirty="0">
                <a:latin typeface="2Stone Sans"/>
                <a:cs typeface="2Stone Sans"/>
              </a:rPr>
              <a:t>50</a:t>
            </a:r>
            <a:r>
              <a:rPr lang="fr-FR" sz="2000" baseline="30000" dirty="0">
                <a:latin typeface="2Stone Sans"/>
                <a:cs typeface="2Stone Sans"/>
              </a:rPr>
              <a:t> </a:t>
            </a:r>
            <a:r>
              <a:rPr lang="fr-FR" sz="2000" b="1" baseline="30000" dirty="0">
                <a:latin typeface="2Stone Sans"/>
                <a:cs typeface="2Stone Sans"/>
              </a:rPr>
              <a:t>mg/kg </a:t>
            </a:r>
            <a:r>
              <a:rPr lang="fr-FR" sz="2000" baseline="30000" dirty="0">
                <a:latin typeface="2Stone Sans"/>
                <a:cs typeface="2Stone Sans"/>
              </a:rPr>
              <a:t>IV (max : 2 g) d’une solution diluée à 20 mg/</a:t>
            </a:r>
            <a:r>
              <a:rPr lang="fr-FR" sz="2000" baseline="30000" dirty="0" err="1">
                <a:latin typeface="2Stone Sans"/>
                <a:cs typeface="2Stone Sans"/>
              </a:rPr>
              <a:t>mL</a:t>
            </a:r>
            <a:r>
              <a:rPr lang="fr-FR" sz="2000" baseline="30000" dirty="0">
                <a:latin typeface="2Stone Sans"/>
                <a:cs typeface="2Stone Sans"/>
              </a:rPr>
              <a:t> sur 20 minutes</a:t>
            </a:r>
          </a:p>
        </p:txBody>
      </p:sp>
    </p:spTree>
    <p:extLst>
      <p:ext uri="{BB962C8B-B14F-4D97-AF65-F5344CB8AC3E}">
        <p14:creationId xmlns="" xmlns:p14="http://schemas.microsoft.com/office/powerpoint/2010/main" val="38499203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56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Hopital Sainte-Justine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Madelaine Leduc</dc:creator>
  <cp:lastModifiedBy>jeannet</cp:lastModifiedBy>
  <cp:revision>11</cp:revision>
  <dcterms:created xsi:type="dcterms:W3CDTF">2014-11-19T12:38:45Z</dcterms:created>
  <dcterms:modified xsi:type="dcterms:W3CDTF">2014-11-19T18:16:48Z</dcterms:modified>
</cp:coreProperties>
</file>