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30413325" cy="17940338"/>
  <p:notesSz cx="6858000" cy="9144000"/>
  <p:defaultTextStyle>
    <a:defPPr>
      <a:defRPr lang="nl-NL"/>
    </a:defPPr>
    <a:lvl1pPr marL="0" algn="l" defTabSz="719541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719541" algn="l" defTabSz="719541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1439083" algn="l" defTabSz="719541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2158624" algn="l" defTabSz="719541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2878165" algn="l" defTabSz="719541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3597707" algn="l" defTabSz="719541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4317248" algn="l" defTabSz="719541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5036790" algn="l" defTabSz="719541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5756331" algn="l" defTabSz="719541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886">
          <p15:clr>
            <a:srgbClr val="A4A3A4"/>
          </p15:clr>
        </p15:guide>
        <p15:guide id="4" orient="horz" pos="4924">
          <p15:clr>
            <a:srgbClr val="A4A3A4"/>
          </p15:clr>
        </p15:guide>
        <p15:guide id="5" orient="horz" pos="5650">
          <p15:clr>
            <a:srgbClr val="A4A3A4"/>
          </p15:clr>
        </p15:guide>
        <p15:guide id="6" pos="95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B8E"/>
    <a:srgbClr val="DE0000"/>
    <a:srgbClr val="CCCCFF"/>
    <a:srgbClr val="CCFFCC"/>
    <a:srgbClr val="FFC081"/>
    <a:srgbClr val="FFFF00"/>
    <a:srgbClr val="89D8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0079" autoAdjust="0"/>
    <p:restoredTop sz="94660"/>
  </p:normalViewPr>
  <p:slideViewPr>
    <p:cSldViewPr snapToGrid="0" snapToObjects="1">
      <p:cViewPr varScale="1">
        <p:scale>
          <a:sx n="29" d="100"/>
          <a:sy n="29" d="100"/>
        </p:scale>
        <p:origin x="1068" y="84"/>
      </p:cViewPr>
      <p:guideLst>
        <p:guide orient="horz" pos="2160"/>
        <p:guide pos="2880"/>
        <p:guide orient="horz" pos="2886"/>
        <p:guide orient="horz" pos="4924"/>
        <p:guide orient="horz" pos="5650"/>
        <p:guide pos="95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81001" y="5573141"/>
            <a:ext cx="25851327" cy="3845545"/>
          </a:xfrm>
        </p:spPr>
        <p:txBody>
          <a:bodyPr/>
          <a:lstStyle/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4562000" y="10166192"/>
            <a:ext cx="21289328" cy="45847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195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39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58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87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597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17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36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75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Klik om de 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DF81-9366-6745-83BC-011739EBC822}" type="datetimeFigureOut">
              <a:rPr lang="nl-NL" smtClean="0"/>
              <a:pPr/>
              <a:t>2-8-2016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49EE1-C2A2-5A42-95E0-5490A21A58B7}" type="slidenum">
              <a:rPr lang="nl-NL" smtClean="0"/>
              <a:pPr/>
              <a:t>‹N°›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DF81-9366-6745-83BC-011739EBC822}" type="datetimeFigureOut">
              <a:rPr lang="nl-NL" smtClean="0"/>
              <a:pPr/>
              <a:t>2-8-2016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49EE1-C2A2-5A42-95E0-5490A21A58B7}" type="slidenum">
              <a:rPr lang="nl-NL" smtClean="0"/>
              <a:pPr/>
              <a:t>‹N°›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22049663" y="718450"/>
            <a:ext cx="6842999" cy="15307428"/>
          </a:xfrm>
        </p:spPr>
        <p:txBody>
          <a:bodyPr vert="eaVert"/>
          <a:lstStyle/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520666" y="718450"/>
            <a:ext cx="20022105" cy="15307428"/>
          </a:xfrm>
        </p:spPr>
        <p:txBody>
          <a:bodyPr vert="eaVert"/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DF81-9366-6745-83BC-011739EBC822}" type="datetimeFigureOut">
              <a:rPr lang="nl-NL" smtClean="0"/>
              <a:pPr/>
              <a:t>2-8-2016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49EE1-C2A2-5A42-95E0-5490A21A58B7}" type="slidenum">
              <a:rPr lang="nl-NL" smtClean="0"/>
              <a:pPr/>
              <a:t>‹N°›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DF81-9366-6745-83BC-011739EBC822}" type="datetimeFigureOut">
              <a:rPr lang="nl-NL" smtClean="0"/>
              <a:pPr/>
              <a:t>2-8-2016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49EE1-C2A2-5A42-95E0-5490A21A58B7}" type="slidenum">
              <a:rPr lang="nl-NL" smtClean="0"/>
              <a:pPr/>
              <a:t>‹N°›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02445" y="11528334"/>
            <a:ext cx="25851327" cy="3563151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402445" y="7603890"/>
            <a:ext cx="25851327" cy="3924449"/>
          </a:xfrm>
        </p:spPr>
        <p:txBody>
          <a:bodyPr anchor="b"/>
          <a:lstStyle>
            <a:lvl1pPr marL="0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1pPr>
            <a:lvl2pPr marL="719541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439083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58624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87816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59770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1724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3679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75633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DF81-9366-6745-83BC-011739EBC822}" type="datetimeFigureOut">
              <a:rPr lang="nl-NL" smtClean="0"/>
              <a:pPr/>
              <a:t>2-8-2016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49EE1-C2A2-5A42-95E0-5490A21A58B7}" type="slidenum">
              <a:rPr lang="nl-NL" smtClean="0"/>
              <a:pPr/>
              <a:t>‹N°›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520667" y="4186084"/>
            <a:ext cx="13432551" cy="11839793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15460111" y="4186084"/>
            <a:ext cx="13432551" cy="11839793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DF81-9366-6745-83BC-011739EBC822}" type="datetimeFigureOut">
              <a:rPr lang="nl-NL" smtClean="0"/>
              <a:pPr/>
              <a:t>2-8-2016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49EE1-C2A2-5A42-95E0-5490A21A58B7}" type="slidenum">
              <a:rPr lang="nl-NL" smtClean="0"/>
              <a:pPr/>
              <a:t>‹N°›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520669" y="4015819"/>
            <a:ext cx="13437833" cy="1673600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9541" indent="0">
              <a:buNone/>
              <a:defRPr sz="3100" b="1"/>
            </a:lvl2pPr>
            <a:lvl3pPr marL="1439083" indent="0">
              <a:buNone/>
              <a:defRPr sz="2800" b="1"/>
            </a:lvl3pPr>
            <a:lvl4pPr marL="2158624" indent="0">
              <a:buNone/>
              <a:defRPr sz="2500" b="1"/>
            </a:lvl4pPr>
            <a:lvl5pPr marL="2878165" indent="0">
              <a:buNone/>
              <a:defRPr sz="2500" b="1"/>
            </a:lvl5pPr>
            <a:lvl6pPr marL="3597707" indent="0">
              <a:buNone/>
              <a:defRPr sz="2500" b="1"/>
            </a:lvl6pPr>
            <a:lvl7pPr marL="4317248" indent="0">
              <a:buNone/>
              <a:defRPr sz="2500" b="1"/>
            </a:lvl7pPr>
            <a:lvl8pPr marL="5036790" indent="0">
              <a:buNone/>
              <a:defRPr sz="2500" b="1"/>
            </a:lvl8pPr>
            <a:lvl9pPr marL="5756331" indent="0">
              <a:buNone/>
              <a:defRPr sz="2500" b="1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1520669" y="5689414"/>
            <a:ext cx="13437833" cy="10336460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15449567" y="4015819"/>
            <a:ext cx="13443111" cy="1673600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9541" indent="0">
              <a:buNone/>
              <a:defRPr sz="3100" b="1"/>
            </a:lvl2pPr>
            <a:lvl3pPr marL="1439083" indent="0">
              <a:buNone/>
              <a:defRPr sz="2800" b="1"/>
            </a:lvl3pPr>
            <a:lvl4pPr marL="2158624" indent="0">
              <a:buNone/>
              <a:defRPr sz="2500" b="1"/>
            </a:lvl4pPr>
            <a:lvl5pPr marL="2878165" indent="0">
              <a:buNone/>
              <a:defRPr sz="2500" b="1"/>
            </a:lvl5pPr>
            <a:lvl6pPr marL="3597707" indent="0">
              <a:buNone/>
              <a:defRPr sz="2500" b="1"/>
            </a:lvl6pPr>
            <a:lvl7pPr marL="4317248" indent="0">
              <a:buNone/>
              <a:defRPr sz="2500" b="1"/>
            </a:lvl7pPr>
            <a:lvl8pPr marL="5036790" indent="0">
              <a:buNone/>
              <a:defRPr sz="2500" b="1"/>
            </a:lvl8pPr>
            <a:lvl9pPr marL="5756331" indent="0">
              <a:buNone/>
              <a:defRPr sz="2500" b="1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15449567" y="5689414"/>
            <a:ext cx="13443111" cy="10336460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DF81-9366-6745-83BC-011739EBC822}" type="datetimeFigureOut">
              <a:rPr lang="nl-NL" smtClean="0"/>
              <a:pPr/>
              <a:t>2-8-2016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49EE1-C2A2-5A42-95E0-5490A21A58B7}" type="slidenum">
              <a:rPr lang="nl-NL" smtClean="0"/>
              <a:pPr/>
              <a:t>‹N°›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DF81-9366-6745-83BC-011739EBC822}" type="datetimeFigureOut">
              <a:rPr lang="nl-NL" smtClean="0"/>
              <a:pPr/>
              <a:t>2-8-2016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49EE1-C2A2-5A42-95E0-5490A21A58B7}" type="slidenum">
              <a:rPr lang="nl-NL" smtClean="0"/>
              <a:pPr/>
              <a:t>‹N°›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DF81-9366-6745-83BC-011739EBC822}" type="datetimeFigureOut">
              <a:rPr lang="nl-NL" smtClean="0"/>
              <a:pPr/>
              <a:t>2-8-2016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49EE1-C2A2-5A42-95E0-5490A21A58B7}" type="slidenum">
              <a:rPr lang="nl-NL" smtClean="0"/>
              <a:pPr/>
              <a:t>‹N°›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20684" y="714292"/>
            <a:ext cx="10005775" cy="303989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890766" y="714296"/>
            <a:ext cx="17001895" cy="1531158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520684" y="3754189"/>
            <a:ext cx="10005775" cy="12271690"/>
          </a:xfrm>
        </p:spPr>
        <p:txBody>
          <a:bodyPr/>
          <a:lstStyle>
            <a:lvl1pPr marL="0" indent="0">
              <a:buNone/>
              <a:defRPr sz="2200"/>
            </a:lvl1pPr>
            <a:lvl2pPr marL="719541" indent="0">
              <a:buNone/>
              <a:defRPr sz="1900"/>
            </a:lvl2pPr>
            <a:lvl3pPr marL="1439083" indent="0">
              <a:buNone/>
              <a:defRPr sz="1600"/>
            </a:lvl3pPr>
            <a:lvl4pPr marL="2158624" indent="0">
              <a:buNone/>
              <a:defRPr sz="1400"/>
            </a:lvl4pPr>
            <a:lvl5pPr marL="2878165" indent="0">
              <a:buNone/>
              <a:defRPr sz="1400"/>
            </a:lvl5pPr>
            <a:lvl6pPr marL="3597707" indent="0">
              <a:buNone/>
              <a:defRPr sz="1400"/>
            </a:lvl6pPr>
            <a:lvl7pPr marL="4317248" indent="0">
              <a:buNone/>
              <a:defRPr sz="1400"/>
            </a:lvl7pPr>
            <a:lvl8pPr marL="5036790" indent="0">
              <a:buNone/>
              <a:defRPr sz="1400"/>
            </a:lvl8pPr>
            <a:lvl9pPr marL="5756331" indent="0">
              <a:buNone/>
              <a:defRPr sz="14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DF81-9366-6745-83BC-011739EBC822}" type="datetimeFigureOut">
              <a:rPr lang="nl-NL" smtClean="0"/>
              <a:pPr/>
              <a:t>2-8-2016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49EE1-C2A2-5A42-95E0-5490A21A58B7}" type="slidenum">
              <a:rPr lang="nl-NL" smtClean="0"/>
              <a:pPr/>
              <a:t>‹N°›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61225" y="12558238"/>
            <a:ext cx="18247995" cy="148257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961225" y="1603001"/>
            <a:ext cx="18247995" cy="10764203"/>
          </a:xfrm>
        </p:spPr>
        <p:txBody>
          <a:bodyPr/>
          <a:lstStyle>
            <a:lvl1pPr marL="0" indent="0">
              <a:buNone/>
              <a:defRPr sz="5000"/>
            </a:lvl1pPr>
            <a:lvl2pPr marL="719541" indent="0">
              <a:buNone/>
              <a:defRPr sz="4400"/>
            </a:lvl2pPr>
            <a:lvl3pPr marL="1439083" indent="0">
              <a:buNone/>
              <a:defRPr sz="3800"/>
            </a:lvl3pPr>
            <a:lvl4pPr marL="2158624" indent="0">
              <a:buNone/>
              <a:defRPr sz="3100"/>
            </a:lvl4pPr>
            <a:lvl5pPr marL="2878165" indent="0">
              <a:buNone/>
              <a:defRPr sz="3100"/>
            </a:lvl5pPr>
            <a:lvl6pPr marL="3597707" indent="0">
              <a:buNone/>
              <a:defRPr sz="3100"/>
            </a:lvl6pPr>
            <a:lvl7pPr marL="4317248" indent="0">
              <a:buNone/>
              <a:defRPr sz="3100"/>
            </a:lvl7pPr>
            <a:lvl8pPr marL="5036790" indent="0">
              <a:buNone/>
              <a:defRPr sz="3100"/>
            </a:lvl8pPr>
            <a:lvl9pPr marL="5756331" indent="0">
              <a:buNone/>
              <a:defRPr sz="31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961225" y="14040817"/>
            <a:ext cx="18247995" cy="2105497"/>
          </a:xfrm>
        </p:spPr>
        <p:txBody>
          <a:bodyPr/>
          <a:lstStyle>
            <a:lvl1pPr marL="0" indent="0">
              <a:buNone/>
              <a:defRPr sz="2200"/>
            </a:lvl1pPr>
            <a:lvl2pPr marL="719541" indent="0">
              <a:buNone/>
              <a:defRPr sz="1900"/>
            </a:lvl2pPr>
            <a:lvl3pPr marL="1439083" indent="0">
              <a:buNone/>
              <a:defRPr sz="1600"/>
            </a:lvl3pPr>
            <a:lvl4pPr marL="2158624" indent="0">
              <a:buNone/>
              <a:defRPr sz="1400"/>
            </a:lvl4pPr>
            <a:lvl5pPr marL="2878165" indent="0">
              <a:buNone/>
              <a:defRPr sz="1400"/>
            </a:lvl5pPr>
            <a:lvl6pPr marL="3597707" indent="0">
              <a:buNone/>
              <a:defRPr sz="1400"/>
            </a:lvl6pPr>
            <a:lvl7pPr marL="4317248" indent="0">
              <a:buNone/>
              <a:defRPr sz="1400"/>
            </a:lvl7pPr>
            <a:lvl8pPr marL="5036790" indent="0">
              <a:buNone/>
              <a:defRPr sz="1400"/>
            </a:lvl8pPr>
            <a:lvl9pPr marL="5756331" indent="0">
              <a:buNone/>
              <a:defRPr sz="14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DF81-9366-6745-83BC-011739EBC822}" type="datetimeFigureOut">
              <a:rPr lang="nl-NL" smtClean="0"/>
              <a:pPr/>
              <a:t>2-8-2016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49EE1-C2A2-5A42-95E0-5490A21A58B7}" type="slidenum">
              <a:rPr lang="nl-NL" smtClean="0"/>
              <a:pPr/>
              <a:t>‹N°›</a:t>
            </a:fld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20667" y="718451"/>
            <a:ext cx="27371994" cy="2990056"/>
          </a:xfrm>
          <a:prstGeom prst="rect">
            <a:avLst/>
          </a:prstGeom>
        </p:spPr>
        <p:txBody>
          <a:bodyPr vert="horz" lIns="143908" tIns="71954" rIns="143908" bIns="71954" rtlCol="0" anchor="ctr">
            <a:normAutofit/>
          </a:bodyPr>
          <a:lstStyle/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520667" y="4186084"/>
            <a:ext cx="27371994" cy="11839793"/>
          </a:xfrm>
          <a:prstGeom prst="rect">
            <a:avLst/>
          </a:prstGeom>
        </p:spPr>
        <p:txBody>
          <a:bodyPr vert="horz" lIns="143908" tIns="71954" rIns="143908" bIns="71954" rtlCol="0">
            <a:normAutofit/>
          </a:bodyPr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1520668" y="16628040"/>
            <a:ext cx="7096443" cy="955158"/>
          </a:xfrm>
          <a:prstGeom prst="rect">
            <a:avLst/>
          </a:prstGeom>
        </p:spPr>
        <p:txBody>
          <a:bodyPr vert="horz" lIns="143908" tIns="71954" rIns="143908" bIns="71954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4DF81-9366-6745-83BC-011739EBC822}" type="datetimeFigureOut">
              <a:rPr lang="nl-NL" smtClean="0"/>
              <a:pPr/>
              <a:t>2-8-2016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0391221" y="16628040"/>
            <a:ext cx="9630887" cy="955158"/>
          </a:xfrm>
          <a:prstGeom prst="rect">
            <a:avLst/>
          </a:prstGeom>
        </p:spPr>
        <p:txBody>
          <a:bodyPr vert="horz" lIns="143908" tIns="71954" rIns="143908" bIns="71954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21796219" y="16628040"/>
            <a:ext cx="7096443" cy="955158"/>
          </a:xfrm>
          <a:prstGeom prst="rect">
            <a:avLst/>
          </a:prstGeom>
        </p:spPr>
        <p:txBody>
          <a:bodyPr vert="horz" lIns="143908" tIns="71954" rIns="143908" bIns="71954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49EE1-C2A2-5A42-95E0-5490A21A58B7}" type="slidenum">
              <a:rPr lang="nl-NL" smtClean="0"/>
              <a:pPr/>
              <a:t>‹N°›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19541" rtl="0" eaLnBrk="1" latinLnBrk="0" hangingPunct="1">
        <a:spcBef>
          <a:spcPct val="0"/>
        </a:spcBef>
        <a:buNone/>
        <a:defRPr sz="6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656" indent="-539656" algn="l" defTabSz="719541" rtl="0" eaLnBrk="1" latinLnBrk="0" hangingPunct="1">
        <a:spcBef>
          <a:spcPct val="20000"/>
        </a:spcBef>
        <a:buFont typeface="Arial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1pPr>
      <a:lvl2pPr marL="1169255" indent="-449713" algn="l" defTabSz="719541" rtl="0" eaLnBrk="1" latinLnBrk="0" hangingPunct="1">
        <a:spcBef>
          <a:spcPct val="20000"/>
        </a:spcBef>
        <a:buFont typeface="Arial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798853" indent="-359771" algn="l" defTabSz="719541" rtl="0" eaLnBrk="1" latinLnBrk="0" hangingPunct="1">
        <a:spcBef>
          <a:spcPct val="20000"/>
        </a:spcBef>
        <a:buFont typeface="Arial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18395" indent="-359771" algn="l" defTabSz="719541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237936" indent="-359771" algn="l" defTabSz="719541" rtl="0" eaLnBrk="1" latinLnBrk="0" hangingPunct="1">
        <a:spcBef>
          <a:spcPct val="20000"/>
        </a:spcBef>
        <a:buFont typeface="Arial"/>
        <a:buChar char="»"/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57477" indent="-359771" algn="l" defTabSz="719541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77019" indent="-359771" algn="l" defTabSz="719541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396560" indent="-359771" algn="l" defTabSz="719541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116102" indent="-359771" algn="l" defTabSz="719541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719541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9541" algn="l" defTabSz="719541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9083" algn="l" defTabSz="719541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8624" algn="l" defTabSz="719541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8165" algn="l" defTabSz="719541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7707" algn="l" defTabSz="719541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7248" algn="l" defTabSz="719541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36790" algn="l" defTabSz="719541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56331" algn="l" defTabSz="719541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8908959" y="944542"/>
            <a:ext cx="11212991" cy="1268508"/>
          </a:xfrm>
          <a:prstGeom prst="rect">
            <a:avLst/>
          </a:prstGeom>
          <a:solidFill>
            <a:srgbClr val="CCCCFF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3908" tIns="71954" rIns="143908" bIns="71954" rtlCol="0" anchor="ctr"/>
          <a:lstStyle/>
          <a:p>
            <a:pPr algn="ctr"/>
            <a:r>
              <a:rPr lang="nl-NL" b="1" dirty="0" smtClean="0">
                <a:solidFill>
                  <a:schemeClr val="tx1"/>
                </a:solidFill>
                <a:latin typeface="Comic Sans MS"/>
                <a:cs typeface="Comic Sans MS"/>
              </a:rPr>
              <a:t>SAIGNEMENT GENITAL PREPUBERE</a:t>
            </a:r>
            <a:endParaRPr lang="nl-NL" b="1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cxnSp>
        <p:nvCxnSpPr>
          <p:cNvPr id="6" name="Rechte verbindingslijn met pijl 5"/>
          <p:cNvCxnSpPr/>
          <p:nvPr/>
        </p:nvCxnSpPr>
        <p:spPr>
          <a:xfrm rot="16200000" flipH="1">
            <a:off x="14100177" y="2628333"/>
            <a:ext cx="830576" cy="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hoek 6"/>
          <p:cNvSpPr/>
          <p:nvPr/>
        </p:nvSpPr>
        <p:spPr>
          <a:xfrm>
            <a:off x="11257259" y="3077229"/>
            <a:ext cx="6516406" cy="1025487"/>
          </a:xfrm>
          <a:prstGeom prst="rect">
            <a:avLst/>
          </a:prstGeom>
          <a:noFill/>
          <a:ln w="38100">
            <a:solidFill>
              <a:srgbClr val="DE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3908" tIns="71954" rIns="143908" bIns="71954"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Origine du </a:t>
            </a:r>
            <a:r>
              <a:rPr lang="nl-NL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saignement</a:t>
            </a:r>
            <a:r>
              <a:rPr lang="nl-NL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ctr"/>
            <a:r>
              <a:rPr lang="nl-NL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(examen </a:t>
            </a:r>
            <a:r>
              <a:rPr lang="nl-NL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clinique</a:t>
            </a:r>
            <a:r>
              <a:rPr lang="nl-NL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nl-N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Rechte verbindingslijn 8"/>
          <p:cNvCxnSpPr>
            <a:stCxn id="7" idx="2"/>
          </p:cNvCxnSpPr>
          <p:nvPr/>
        </p:nvCxnSpPr>
        <p:spPr>
          <a:xfrm>
            <a:off x="14515462" y="4102716"/>
            <a:ext cx="6" cy="3646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 flipV="1">
            <a:off x="3952650" y="4553744"/>
            <a:ext cx="16245270" cy="30204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hthoek 15"/>
          <p:cNvSpPr/>
          <p:nvPr/>
        </p:nvSpPr>
        <p:spPr>
          <a:xfrm>
            <a:off x="2240207" y="5403565"/>
            <a:ext cx="3530702" cy="74451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3908" tIns="71954" rIns="143908" bIns="71954" rtlCol="0" anchor="ctr"/>
          <a:lstStyle/>
          <a:p>
            <a:pPr algn="ctr"/>
            <a:r>
              <a:rPr lang="nl-NL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Endovaginal</a:t>
            </a:r>
            <a:endParaRPr lang="nl-N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hthoek 21"/>
          <p:cNvSpPr/>
          <p:nvPr/>
        </p:nvSpPr>
        <p:spPr>
          <a:xfrm>
            <a:off x="14338093" y="7640475"/>
            <a:ext cx="2419425" cy="78484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3908" tIns="71954" rIns="143908" bIns="71954" rtlCol="0" anchor="ctr"/>
          <a:lstStyle/>
          <a:p>
            <a:pPr algn="ctr"/>
            <a:endParaRPr lang="fr-CH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Traumatisme</a:t>
            </a:r>
          </a:p>
          <a:p>
            <a:r>
              <a:rPr lang="fr-CH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nl-NL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Rechte verbindingslijn met pijl 39"/>
          <p:cNvCxnSpPr/>
          <p:nvPr/>
        </p:nvCxnSpPr>
        <p:spPr>
          <a:xfrm rot="5400000">
            <a:off x="3544924" y="4995837"/>
            <a:ext cx="815460" cy="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hthoek 40"/>
          <p:cNvSpPr/>
          <p:nvPr/>
        </p:nvSpPr>
        <p:spPr>
          <a:xfrm>
            <a:off x="18409331" y="5403568"/>
            <a:ext cx="3566795" cy="74451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3908" tIns="71954" rIns="143908" bIns="71954" rtlCol="0" anchor="ctr"/>
          <a:lstStyle/>
          <a:p>
            <a:pPr algn="ctr"/>
            <a:r>
              <a:rPr lang="nl-NL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Vulvaire</a:t>
            </a:r>
            <a:endParaRPr lang="nl-NL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3" name="Rechte verbindingslijn met pijl 42"/>
          <p:cNvCxnSpPr/>
          <p:nvPr/>
        </p:nvCxnSpPr>
        <p:spPr>
          <a:xfrm>
            <a:off x="20169662" y="4553744"/>
            <a:ext cx="23067" cy="8498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 flipH="1">
            <a:off x="3952661" y="7691068"/>
            <a:ext cx="2665" cy="66822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>
            <a:off x="1177745" y="8400710"/>
            <a:ext cx="6848661" cy="24605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Rechte verbindingslijn met pijl 46"/>
          <p:cNvCxnSpPr/>
          <p:nvPr/>
        </p:nvCxnSpPr>
        <p:spPr>
          <a:xfrm rot="5400000">
            <a:off x="3544931" y="6555812"/>
            <a:ext cx="815460" cy="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echthoek 48"/>
          <p:cNvSpPr/>
          <p:nvPr/>
        </p:nvSpPr>
        <p:spPr>
          <a:xfrm>
            <a:off x="1707989" y="6963544"/>
            <a:ext cx="4443921" cy="727522"/>
          </a:xfrm>
          <a:prstGeom prst="rect">
            <a:avLst/>
          </a:prstGeom>
          <a:noFill/>
          <a:ln w="38100">
            <a:solidFill>
              <a:srgbClr val="DE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3908" tIns="71954" rIns="143908" bIns="71954" rtlCol="0" anchor="ctr"/>
          <a:lstStyle/>
          <a:p>
            <a:pPr algn="ctr"/>
            <a:r>
              <a:rPr lang="nl-NL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Leucorrhées</a:t>
            </a:r>
            <a:r>
              <a:rPr lang="nl-NL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associées</a:t>
            </a:r>
            <a:r>
              <a:rPr lang="nl-NL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nl-N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Rechte verbindingslijn met pijl 49"/>
          <p:cNvCxnSpPr/>
          <p:nvPr/>
        </p:nvCxnSpPr>
        <p:spPr>
          <a:xfrm rot="5400000">
            <a:off x="935472" y="8637344"/>
            <a:ext cx="484549" cy="26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Rechte verbindingslijn met pijl 50"/>
          <p:cNvCxnSpPr/>
          <p:nvPr/>
        </p:nvCxnSpPr>
        <p:spPr>
          <a:xfrm rot="16200000" flipH="1">
            <a:off x="7777374" y="8678406"/>
            <a:ext cx="498058" cy="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Rechthoek 51"/>
          <p:cNvSpPr/>
          <p:nvPr/>
        </p:nvSpPr>
        <p:spPr>
          <a:xfrm>
            <a:off x="504428" y="8893502"/>
            <a:ext cx="1299205" cy="741843"/>
          </a:xfrm>
          <a:prstGeom prst="rect">
            <a:avLst/>
          </a:prstGeom>
          <a:solidFill>
            <a:srgbClr val="CCCC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3908" tIns="71954" rIns="143908" bIns="71954" rtlCol="0" anchor="ctr"/>
          <a:lstStyle/>
          <a:p>
            <a:pPr algn="ctr"/>
            <a:r>
              <a:rPr lang="nl-NL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Oui</a:t>
            </a:r>
            <a:endParaRPr lang="nl-NL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6" name="Rechte verbindingslijn 55"/>
          <p:cNvCxnSpPr/>
          <p:nvPr/>
        </p:nvCxnSpPr>
        <p:spPr>
          <a:xfrm rot="5400000">
            <a:off x="19863481" y="6490577"/>
            <a:ext cx="663691" cy="51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Rechte verbindingslijn 56"/>
          <p:cNvCxnSpPr/>
          <p:nvPr/>
        </p:nvCxnSpPr>
        <p:spPr>
          <a:xfrm>
            <a:off x="15547810" y="6811775"/>
            <a:ext cx="10322930" cy="13243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Rechte verbindingslijn met pijl 58"/>
          <p:cNvCxnSpPr/>
          <p:nvPr/>
        </p:nvCxnSpPr>
        <p:spPr>
          <a:xfrm rot="16200000" flipH="1">
            <a:off x="25493635" y="7191591"/>
            <a:ext cx="754208" cy="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Rechthoek 63"/>
          <p:cNvSpPr/>
          <p:nvPr/>
        </p:nvSpPr>
        <p:spPr>
          <a:xfrm>
            <a:off x="19153261" y="7579221"/>
            <a:ext cx="2822865" cy="97094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3908" tIns="71954" rIns="143908" bIns="71954" rtlCol="0" anchor="ctr"/>
          <a:lstStyle/>
          <a:p>
            <a:pPr algn="ctr"/>
            <a:r>
              <a:rPr lang="nl-B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Prolapsus urétral</a:t>
            </a:r>
            <a:endParaRPr lang="nl-NL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Rechthoek 65"/>
          <p:cNvSpPr/>
          <p:nvPr/>
        </p:nvSpPr>
        <p:spPr>
          <a:xfrm>
            <a:off x="23220595" y="7600523"/>
            <a:ext cx="5478847" cy="94964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3908" tIns="71954" rIns="143908" bIns="71954" rtlCol="0" anchor="ctr"/>
          <a:lstStyle/>
          <a:p>
            <a:pPr algn="ctr">
              <a:buFont typeface="Arial"/>
              <a:buChar char="•"/>
            </a:pPr>
            <a:r>
              <a:rPr lang="nl-NL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Atteinte</a:t>
            </a:r>
            <a:r>
              <a:rPr lang="nl-NL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cutanée</a:t>
            </a:r>
            <a:endParaRPr lang="nl-NL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Arial"/>
              <a:buChar char="•"/>
            </a:pPr>
            <a:r>
              <a:rPr lang="nl-NL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Anomalies</a:t>
            </a:r>
            <a:r>
              <a:rPr lang="nl-NL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vasculaires</a:t>
            </a:r>
            <a:endParaRPr lang="nl-NL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7" name="Rechte verbindingslijn met pijl 66"/>
          <p:cNvCxnSpPr/>
          <p:nvPr/>
        </p:nvCxnSpPr>
        <p:spPr>
          <a:xfrm rot="16200000" flipH="1">
            <a:off x="19807574" y="7210178"/>
            <a:ext cx="775506" cy="51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Rechte verbindingslijn met pijl 67"/>
          <p:cNvCxnSpPr/>
          <p:nvPr/>
        </p:nvCxnSpPr>
        <p:spPr>
          <a:xfrm rot="5400000">
            <a:off x="15140077" y="7211556"/>
            <a:ext cx="815460" cy="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Rechthoek 94"/>
          <p:cNvSpPr/>
          <p:nvPr/>
        </p:nvSpPr>
        <p:spPr>
          <a:xfrm>
            <a:off x="224290" y="10228286"/>
            <a:ext cx="4375921" cy="992400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3908" tIns="71954" rIns="143908" bIns="71954" rtlCol="0" anchor="ctr"/>
          <a:lstStyle/>
          <a:p>
            <a:pPr algn="ctr"/>
            <a:r>
              <a:rPr lang="nl-B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Recherche corps étranger</a:t>
            </a:r>
            <a:endParaRPr lang="nl-NL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9" name="Rechte verbindingslijn met pijl 97"/>
          <p:cNvCxnSpPr/>
          <p:nvPr/>
        </p:nvCxnSpPr>
        <p:spPr>
          <a:xfrm flipH="1">
            <a:off x="1176410" y="9691532"/>
            <a:ext cx="5" cy="5367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ZoneTexte 2"/>
          <p:cNvSpPr txBox="1"/>
          <p:nvPr/>
        </p:nvSpPr>
        <p:spPr>
          <a:xfrm>
            <a:off x="18840342" y="8355390"/>
            <a:ext cx="5804457" cy="1007088"/>
          </a:xfrm>
          <a:prstGeom prst="rect">
            <a:avLst/>
          </a:prstGeom>
          <a:noFill/>
        </p:spPr>
        <p:txBody>
          <a:bodyPr wrap="square" lIns="143908" tIns="71954" rIns="143908" bIns="71954" rtlCol="0">
            <a:spAutoFit/>
          </a:bodyPr>
          <a:lstStyle/>
          <a:p>
            <a:endParaRPr lang="nl-NL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7" name="Rechte verbindingslijn met pijl 97"/>
          <p:cNvCxnSpPr/>
          <p:nvPr/>
        </p:nvCxnSpPr>
        <p:spPr>
          <a:xfrm>
            <a:off x="838200" y="11283060"/>
            <a:ext cx="0" cy="52846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Rechthoek 52"/>
          <p:cNvSpPr/>
          <p:nvPr/>
        </p:nvSpPr>
        <p:spPr>
          <a:xfrm>
            <a:off x="7355760" y="8916368"/>
            <a:ext cx="1434211" cy="767137"/>
          </a:xfrm>
          <a:prstGeom prst="rect">
            <a:avLst/>
          </a:prstGeom>
          <a:solidFill>
            <a:srgbClr val="CCCC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3908" tIns="71954" rIns="143908" bIns="71954" rtlCol="0" anchor="ctr"/>
          <a:lstStyle/>
          <a:p>
            <a:pPr algn="ctr"/>
            <a:r>
              <a:rPr lang="nl-NL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</a:t>
            </a:r>
            <a:endParaRPr lang="nl-NL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8" name="Rechte verbindingslijn met pijl 97"/>
          <p:cNvCxnSpPr/>
          <p:nvPr/>
        </p:nvCxnSpPr>
        <p:spPr>
          <a:xfrm rot="16200000" flipH="1">
            <a:off x="7829166" y="9977175"/>
            <a:ext cx="525554" cy="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Rechthoek 98"/>
          <p:cNvSpPr/>
          <p:nvPr/>
        </p:nvSpPr>
        <p:spPr>
          <a:xfrm>
            <a:off x="6278443" y="10239953"/>
            <a:ext cx="3681986" cy="953010"/>
          </a:xfrm>
          <a:prstGeom prst="rect">
            <a:avLst/>
          </a:prstGeom>
          <a:noFill/>
          <a:ln w="38100">
            <a:solidFill>
              <a:srgbClr val="DE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3908" tIns="71954" rIns="143908" bIns="71954" rtlCol="0" anchor="ctr"/>
          <a:lstStyle/>
          <a:p>
            <a:pPr algn="ctr"/>
            <a:r>
              <a:rPr lang="nl-NL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Signes</a:t>
            </a:r>
            <a:r>
              <a:rPr lang="nl-NL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pubertaires</a:t>
            </a:r>
            <a:endParaRPr lang="nl-NL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Rechthoek 51"/>
          <p:cNvSpPr/>
          <p:nvPr/>
        </p:nvSpPr>
        <p:spPr>
          <a:xfrm>
            <a:off x="5782997" y="11748130"/>
            <a:ext cx="1572762" cy="792621"/>
          </a:xfrm>
          <a:prstGeom prst="rect">
            <a:avLst/>
          </a:prstGeom>
          <a:solidFill>
            <a:srgbClr val="CCCC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3908" tIns="71954" rIns="143908" bIns="71954" rtlCol="0" anchor="ctr"/>
          <a:lstStyle/>
          <a:p>
            <a:pPr algn="ctr"/>
            <a:r>
              <a:rPr lang="nl-NL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Oui</a:t>
            </a:r>
            <a:endParaRPr lang="nl-NL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Rechthoek 52"/>
          <p:cNvSpPr/>
          <p:nvPr/>
        </p:nvSpPr>
        <p:spPr>
          <a:xfrm>
            <a:off x="8789971" y="11801179"/>
            <a:ext cx="1765403" cy="825651"/>
          </a:xfrm>
          <a:prstGeom prst="rect">
            <a:avLst/>
          </a:prstGeom>
          <a:solidFill>
            <a:srgbClr val="CCCC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3908" tIns="71954" rIns="143908" bIns="71954" rtlCol="0" anchor="ctr"/>
          <a:lstStyle/>
          <a:p>
            <a:pPr algn="ctr"/>
            <a:r>
              <a:rPr lang="nl-NL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</a:t>
            </a:r>
            <a:endParaRPr lang="nl-NL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4" name="Rechte verbindingslijn met pijl 97"/>
          <p:cNvCxnSpPr/>
          <p:nvPr/>
        </p:nvCxnSpPr>
        <p:spPr>
          <a:xfrm>
            <a:off x="6522490" y="11192963"/>
            <a:ext cx="0" cy="52846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Rechte verbindingslijn met pijl 97"/>
          <p:cNvCxnSpPr/>
          <p:nvPr/>
        </p:nvCxnSpPr>
        <p:spPr>
          <a:xfrm>
            <a:off x="9716599" y="11272709"/>
            <a:ext cx="0" cy="52846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Rechthoek 21"/>
          <p:cNvSpPr/>
          <p:nvPr/>
        </p:nvSpPr>
        <p:spPr>
          <a:xfrm>
            <a:off x="5822773" y="13381916"/>
            <a:ext cx="2808425" cy="280522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3908" tIns="71954" rIns="143908" bIns="71954" rtlCol="0" anchor="ctr"/>
          <a:lstStyle/>
          <a:p>
            <a:pPr algn="ctr">
              <a:buFont typeface="Arial"/>
              <a:buChar char="•"/>
            </a:pPr>
            <a:r>
              <a:rPr lang="fr-CH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Ménarche précoce</a:t>
            </a:r>
          </a:p>
          <a:p>
            <a:pPr algn="ctr">
              <a:buFont typeface="Arial"/>
              <a:buChar char="•"/>
            </a:pPr>
            <a:r>
              <a:rPr lang="fr-CH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Kyste ovarien</a:t>
            </a:r>
          </a:p>
          <a:p>
            <a:pPr algn="ctr">
              <a:buFont typeface="Arial"/>
              <a:buChar char="•"/>
            </a:pPr>
            <a:r>
              <a:rPr lang="fr-CH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Tumeur sécrétante</a:t>
            </a:r>
          </a:p>
        </p:txBody>
      </p:sp>
      <p:sp>
        <p:nvSpPr>
          <p:cNvPr id="94" name="Rechthoek 21"/>
          <p:cNvSpPr/>
          <p:nvPr/>
        </p:nvSpPr>
        <p:spPr>
          <a:xfrm>
            <a:off x="8859798" y="13432508"/>
            <a:ext cx="3806251" cy="275463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3908" tIns="71954" rIns="143908" bIns="71954" rtlCol="0" anchor="ctr"/>
          <a:lstStyle/>
          <a:p>
            <a:pPr>
              <a:buFont typeface="Arial"/>
              <a:buChar char="•"/>
            </a:pPr>
            <a:endParaRPr lang="fr-CH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Arial"/>
              <a:buChar char="•"/>
            </a:pPr>
            <a:r>
              <a:rPr lang="fr-CH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Saignement de retrait </a:t>
            </a:r>
          </a:p>
          <a:p>
            <a:pPr algn="ctr"/>
            <a:r>
              <a:rPr lang="fr-CH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(&lt; 1 semaine vie)</a:t>
            </a:r>
          </a:p>
          <a:p>
            <a:pPr algn="ctr">
              <a:buFont typeface="Arial"/>
              <a:buChar char="•"/>
            </a:pPr>
            <a:r>
              <a:rPr lang="fr-CH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Tumeur cervicovaginale : rhabdomyosarcome</a:t>
            </a:r>
          </a:p>
          <a:p>
            <a:pPr algn="ctr">
              <a:buFont typeface="Arial"/>
              <a:buChar char="•"/>
            </a:pPr>
            <a:endParaRPr lang="fr-CH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0" name="Rechte verbindingslijn met pijl 97"/>
          <p:cNvCxnSpPr/>
          <p:nvPr/>
        </p:nvCxnSpPr>
        <p:spPr>
          <a:xfrm rot="5400000">
            <a:off x="6125172" y="12982201"/>
            <a:ext cx="777886" cy="26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Rechte verbindingslijn met pijl 97"/>
          <p:cNvCxnSpPr/>
          <p:nvPr/>
        </p:nvCxnSpPr>
        <p:spPr>
          <a:xfrm>
            <a:off x="9716599" y="12626830"/>
            <a:ext cx="0" cy="80567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met pijl 66"/>
          <p:cNvCxnSpPr/>
          <p:nvPr/>
        </p:nvCxnSpPr>
        <p:spPr>
          <a:xfrm>
            <a:off x="20197921" y="8622904"/>
            <a:ext cx="0" cy="14267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met pijl 66"/>
          <p:cNvCxnSpPr>
            <a:stCxn id="66" idx="1"/>
            <a:endCxn id="114" idx="0"/>
          </p:cNvCxnSpPr>
          <p:nvPr/>
        </p:nvCxnSpPr>
        <p:spPr>
          <a:xfrm>
            <a:off x="23220595" y="8075345"/>
            <a:ext cx="32658" cy="19118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met pijl 66"/>
          <p:cNvCxnSpPr/>
          <p:nvPr/>
        </p:nvCxnSpPr>
        <p:spPr>
          <a:xfrm flipH="1">
            <a:off x="14338092" y="8415165"/>
            <a:ext cx="4" cy="161215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Rechte verbindingslijn met pijl 66"/>
          <p:cNvCxnSpPr/>
          <p:nvPr/>
        </p:nvCxnSpPr>
        <p:spPr>
          <a:xfrm flipH="1">
            <a:off x="16757514" y="8396401"/>
            <a:ext cx="4" cy="16309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Rechte verbindingslijn met pijl 66"/>
          <p:cNvCxnSpPr>
            <a:stCxn id="66" idx="2"/>
            <a:endCxn id="82" idx="0"/>
          </p:cNvCxnSpPr>
          <p:nvPr/>
        </p:nvCxnSpPr>
        <p:spPr>
          <a:xfrm flipH="1">
            <a:off x="25951919" y="8550167"/>
            <a:ext cx="8100" cy="152044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Rechte verbindingslijn met pijl 66"/>
          <p:cNvCxnSpPr>
            <a:stCxn id="66" idx="3"/>
            <a:endCxn id="119" idx="0"/>
          </p:cNvCxnSpPr>
          <p:nvPr/>
        </p:nvCxnSpPr>
        <p:spPr>
          <a:xfrm>
            <a:off x="28699442" y="8075345"/>
            <a:ext cx="1" cy="19519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Rechthoek 40"/>
          <p:cNvSpPr/>
          <p:nvPr/>
        </p:nvSpPr>
        <p:spPr>
          <a:xfrm>
            <a:off x="12751982" y="10055981"/>
            <a:ext cx="2679846" cy="221690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3908" tIns="71954" rIns="143908" bIns="71954" rtlCol="0" anchor="ctr"/>
          <a:lstStyle/>
          <a:p>
            <a:pPr algn="ctr"/>
            <a:r>
              <a:rPr lang="nl-NL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Chute à </a:t>
            </a:r>
            <a:r>
              <a:rPr lang="nl-NL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califourchon</a:t>
            </a:r>
            <a:r>
              <a:rPr lang="nl-NL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avec</a:t>
            </a:r>
            <a:r>
              <a:rPr lang="nl-NL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lacération</a:t>
            </a:r>
            <a:r>
              <a:rPr lang="nl-NL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profonde</a:t>
            </a:r>
            <a:endParaRPr lang="nl-NL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Rechthoek 40"/>
          <p:cNvSpPr/>
          <p:nvPr/>
        </p:nvSpPr>
        <p:spPr>
          <a:xfrm>
            <a:off x="15662517" y="13396306"/>
            <a:ext cx="3208523" cy="27908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3908" tIns="71954" rIns="143908" bIns="71954" rtlCol="0" anchor="ctr"/>
          <a:lstStyle/>
          <a:p>
            <a:pPr algn="ctr"/>
            <a:endParaRPr lang="nl-NL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Rechthoek 64"/>
          <p:cNvSpPr/>
          <p:nvPr/>
        </p:nvSpPr>
        <p:spPr>
          <a:xfrm>
            <a:off x="220186" y="11836825"/>
            <a:ext cx="1299205" cy="741843"/>
          </a:xfrm>
          <a:prstGeom prst="rect">
            <a:avLst/>
          </a:prstGeom>
          <a:solidFill>
            <a:srgbClr val="CCCC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3908" tIns="71954" rIns="143908" bIns="71954" rtlCol="0" anchor="ctr"/>
          <a:lstStyle/>
          <a:p>
            <a:pPr algn="ctr"/>
            <a:r>
              <a:rPr lang="nl-NL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Oui</a:t>
            </a:r>
            <a:endParaRPr lang="nl-NL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Rechthoek 69"/>
          <p:cNvSpPr/>
          <p:nvPr/>
        </p:nvSpPr>
        <p:spPr>
          <a:xfrm>
            <a:off x="3305113" y="11786234"/>
            <a:ext cx="1295099" cy="828109"/>
          </a:xfrm>
          <a:prstGeom prst="rect">
            <a:avLst/>
          </a:prstGeom>
          <a:solidFill>
            <a:srgbClr val="CCCC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3908" tIns="71954" rIns="143908" bIns="71954" rtlCol="0" anchor="ctr"/>
          <a:lstStyle/>
          <a:p>
            <a:pPr algn="ctr"/>
            <a:r>
              <a:rPr lang="nl-NL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</a:t>
            </a:r>
            <a:endParaRPr lang="nl-NL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1" name="Rechte verbindingslijn met pijl 97"/>
          <p:cNvCxnSpPr/>
          <p:nvPr/>
        </p:nvCxnSpPr>
        <p:spPr>
          <a:xfrm>
            <a:off x="3912895" y="11236099"/>
            <a:ext cx="0" cy="52846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Rechte verbindingslijn met pijl 97"/>
          <p:cNvCxnSpPr/>
          <p:nvPr/>
        </p:nvCxnSpPr>
        <p:spPr>
          <a:xfrm rot="5400000">
            <a:off x="447926" y="12984641"/>
            <a:ext cx="777886" cy="26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Rechthoek 21"/>
          <p:cNvSpPr/>
          <p:nvPr/>
        </p:nvSpPr>
        <p:spPr>
          <a:xfrm>
            <a:off x="-10730" y="13432506"/>
            <a:ext cx="2714671" cy="275463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3908" tIns="71954" rIns="143908" bIns="71954" rtlCol="0" anchor="ctr"/>
          <a:lstStyle/>
          <a:p>
            <a:pPr>
              <a:buFont typeface="Arial"/>
              <a:buChar char="•"/>
            </a:pPr>
            <a:endParaRPr lang="fr-CH" sz="2000" dirty="0" smtClean="0">
              <a:solidFill>
                <a:srgbClr val="000000"/>
              </a:solidFill>
              <a:latin typeface="Arial" panose="020B0604020202020204" pitchFamily="34" charset="0"/>
              <a:cs typeface="Comic Sans MS"/>
            </a:endParaRPr>
          </a:p>
          <a:p>
            <a:endParaRPr lang="fr-CH" sz="2000" dirty="0" smtClean="0">
              <a:solidFill>
                <a:srgbClr val="000000"/>
              </a:solidFill>
              <a:latin typeface="Arial" panose="020B0604020202020204" pitchFamily="34" charset="0"/>
              <a:cs typeface="Comic Sans MS"/>
            </a:endParaRPr>
          </a:p>
        </p:txBody>
      </p:sp>
      <p:cxnSp>
        <p:nvCxnSpPr>
          <p:cNvPr id="80" name="Rechte verbindingslijn met pijl 97"/>
          <p:cNvCxnSpPr/>
          <p:nvPr/>
        </p:nvCxnSpPr>
        <p:spPr>
          <a:xfrm rot="5400000">
            <a:off x="3565050" y="13009948"/>
            <a:ext cx="777886" cy="26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Rechthoek 21"/>
          <p:cNvSpPr/>
          <p:nvPr/>
        </p:nvSpPr>
        <p:spPr>
          <a:xfrm>
            <a:off x="2819399" y="13407212"/>
            <a:ext cx="2484769" cy="277992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3908" tIns="71954" rIns="143908" bIns="71954" rtlCol="0" anchor="ctr"/>
          <a:lstStyle/>
          <a:p>
            <a:pPr>
              <a:buFont typeface="Arial"/>
              <a:buChar char="•"/>
            </a:pPr>
            <a:endParaRPr lang="fr-CH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8" name="Rechte verbindingslijn met pijl 66"/>
          <p:cNvCxnSpPr>
            <a:endCxn id="62" idx="0"/>
          </p:cNvCxnSpPr>
          <p:nvPr/>
        </p:nvCxnSpPr>
        <p:spPr>
          <a:xfrm>
            <a:off x="17266779" y="11272709"/>
            <a:ext cx="0" cy="212359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Rechte verbindingslijn met pijl 66"/>
          <p:cNvCxnSpPr>
            <a:stCxn id="60" idx="2"/>
            <a:endCxn id="91" idx="0"/>
          </p:cNvCxnSpPr>
          <p:nvPr/>
        </p:nvCxnSpPr>
        <p:spPr>
          <a:xfrm flipH="1">
            <a:off x="14084466" y="12272886"/>
            <a:ext cx="7439" cy="11318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Rechthoek 40"/>
          <p:cNvSpPr/>
          <p:nvPr/>
        </p:nvSpPr>
        <p:spPr>
          <a:xfrm>
            <a:off x="15821656" y="10070598"/>
            <a:ext cx="2679846" cy="117921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3908" tIns="71954" rIns="143908" bIns="71954" rtlCol="0" anchor="ctr"/>
          <a:lstStyle/>
          <a:p>
            <a:pPr algn="ctr"/>
            <a:r>
              <a:rPr lang="nl-NL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Abus</a:t>
            </a:r>
            <a:endParaRPr lang="nl-NL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Rechthoek 40"/>
          <p:cNvSpPr/>
          <p:nvPr/>
        </p:nvSpPr>
        <p:spPr>
          <a:xfrm>
            <a:off x="12744543" y="13404709"/>
            <a:ext cx="2679846" cy="27824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3908" tIns="71954" rIns="143908" bIns="71954" rtlCol="0" anchor="ctr"/>
          <a:lstStyle/>
          <a:p>
            <a:pPr algn="ctr"/>
            <a:endParaRPr lang="nl-NL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Rechthoek 40"/>
          <p:cNvSpPr/>
          <p:nvPr/>
        </p:nvSpPr>
        <p:spPr>
          <a:xfrm>
            <a:off x="19049229" y="10049669"/>
            <a:ext cx="2679846" cy="314765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3908" tIns="71954" rIns="143908" bIns="71954" rtlCol="0" anchor="ctr"/>
          <a:lstStyle/>
          <a:p>
            <a:pPr algn="ctr"/>
            <a:endParaRPr lang="nl-NL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Rechthoek 40"/>
          <p:cNvSpPr/>
          <p:nvPr/>
        </p:nvSpPr>
        <p:spPr>
          <a:xfrm>
            <a:off x="22063755" y="9987211"/>
            <a:ext cx="2378996" cy="166702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3908" tIns="71954" rIns="143908" bIns="71954" rtlCol="0" anchor="ctr"/>
          <a:lstStyle/>
          <a:p>
            <a:pPr algn="ctr"/>
            <a:endParaRPr lang="nl-NL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Rechthoek 40"/>
          <p:cNvSpPr/>
          <p:nvPr/>
        </p:nvSpPr>
        <p:spPr>
          <a:xfrm>
            <a:off x="22131275" y="13147015"/>
            <a:ext cx="2246376" cy="115867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3908" tIns="71954" rIns="143908" bIns="71954" rtlCol="0" anchor="ctr"/>
          <a:lstStyle/>
          <a:p>
            <a:pPr algn="ctr"/>
            <a:endParaRPr lang="nl-NL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Rechthoek 40"/>
          <p:cNvSpPr/>
          <p:nvPr/>
        </p:nvSpPr>
        <p:spPr>
          <a:xfrm>
            <a:off x="24516415" y="13147015"/>
            <a:ext cx="2783520" cy="236258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3908" tIns="71954" rIns="143908" bIns="71954" rtlCol="0" anchor="ctr"/>
          <a:lstStyle/>
          <a:p>
            <a:pPr algn="ctr"/>
            <a:endParaRPr lang="nl-NL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Rechthoek 40"/>
          <p:cNvSpPr/>
          <p:nvPr/>
        </p:nvSpPr>
        <p:spPr>
          <a:xfrm>
            <a:off x="27576255" y="10027320"/>
            <a:ext cx="2246376" cy="16941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3908" tIns="71954" rIns="143908" bIns="71954" rtlCol="0" anchor="ctr"/>
          <a:lstStyle/>
          <a:p>
            <a:pPr algn="ctr"/>
            <a:endParaRPr lang="nl-NL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Rechthoek 40"/>
          <p:cNvSpPr/>
          <p:nvPr/>
        </p:nvSpPr>
        <p:spPr>
          <a:xfrm>
            <a:off x="24785912" y="10027320"/>
            <a:ext cx="2246376" cy="16941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3908" tIns="71954" rIns="143908" bIns="71954" rtlCol="0" anchor="ctr"/>
          <a:lstStyle/>
          <a:p>
            <a:pPr algn="ctr"/>
            <a:endParaRPr lang="nl-NL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0" name="Rechte verbindingslijn met pijl 66"/>
          <p:cNvCxnSpPr>
            <a:stCxn id="119" idx="2"/>
            <a:endCxn id="143" idx="0"/>
          </p:cNvCxnSpPr>
          <p:nvPr/>
        </p:nvCxnSpPr>
        <p:spPr>
          <a:xfrm flipH="1">
            <a:off x="28682671" y="11721432"/>
            <a:ext cx="16772" cy="142558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1" name="Rechte verbindingslijn met pijl 66"/>
          <p:cNvCxnSpPr>
            <a:stCxn id="120" idx="2"/>
            <a:endCxn id="118" idx="0"/>
          </p:cNvCxnSpPr>
          <p:nvPr/>
        </p:nvCxnSpPr>
        <p:spPr>
          <a:xfrm flipH="1">
            <a:off x="25908175" y="11721432"/>
            <a:ext cx="925" cy="142558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Rechte verbindingslijn met pijl 66"/>
          <p:cNvCxnSpPr>
            <a:stCxn id="76" idx="2"/>
            <a:endCxn id="117" idx="0"/>
          </p:cNvCxnSpPr>
          <p:nvPr/>
        </p:nvCxnSpPr>
        <p:spPr>
          <a:xfrm>
            <a:off x="23254463" y="11608460"/>
            <a:ext cx="0" cy="15385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" name="Rechthoek 40"/>
          <p:cNvSpPr/>
          <p:nvPr/>
        </p:nvSpPr>
        <p:spPr>
          <a:xfrm>
            <a:off x="27474654" y="13147015"/>
            <a:ext cx="2416034" cy="1214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3908" tIns="71954" rIns="143908" bIns="71954" rtlCol="0" anchor="ctr"/>
          <a:lstStyle/>
          <a:p>
            <a:pPr algn="ctr"/>
            <a:endParaRPr lang="nl-NL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2695577" y="13543495"/>
            <a:ext cx="266901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Prise en charge par gynécologie pédiatrique</a:t>
            </a: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15758690" y="13516573"/>
            <a:ext cx="308165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Trousse</a:t>
            </a:r>
            <a:r>
              <a:rPr lang="nl-NL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médicolégale</a:t>
            </a:r>
            <a:endParaRPr lang="nl-NL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l-NL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Signalement DPJ</a:t>
            </a:r>
          </a:p>
          <a:p>
            <a:pPr algn="ctr"/>
            <a:r>
              <a:rPr lang="nl-NL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Référer</a:t>
            </a:r>
            <a:r>
              <a:rPr lang="nl-NL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socio-juridique</a:t>
            </a:r>
            <a:endParaRPr lang="nl-NL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9087181" y="10307453"/>
            <a:ext cx="266972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b="1" dirty="0" err="1">
                <a:latin typeface="Arial" panose="020B0604020202020204" pitchFamily="34" charset="0"/>
                <a:cs typeface="Arial" panose="020B0604020202020204" pitchFamily="34" charset="0"/>
              </a:rPr>
              <a:t>Prémarin</a:t>
            </a:r>
            <a:r>
              <a:rPr lang="fr-CA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b="1" dirty="0" smtClean="0">
                <a:latin typeface="Arial" panose="020B0604020202020204" pitchFamily="34" charset="0"/>
                <a:cs typeface="Arial" panose="020B0604020202020204" pitchFamily="34" charset="0"/>
              </a:rPr>
              <a:t>crème </a:t>
            </a:r>
            <a:r>
              <a:rPr lang="fr-CA" b="1" dirty="0">
                <a:latin typeface="Arial" panose="020B0604020202020204" pitchFamily="34" charset="0"/>
                <a:cs typeface="Arial" panose="020B0604020202020204" pitchFamily="34" charset="0"/>
              </a:rPr>
              <a:t>BID x 14 </a:t>
            </a:r>
            <a:r>
              <a:rPr lang="fr-CA" b="1" dirty="0" smtClean="0">
                <a:latin typeface="Arial" panose="020B0604020202020204" pitchFamily="34" charset="0"/>
                <a:cs typeface="Arial" panose="020B0604020202020204" pitchFamily="34" charset="0"/>
              </a:rPr>
              <a:t>jours </a:t>
            </a:r>
            <a:r>
              <a:rPr lang="fr-CA" b="1" dirty="0" smtClean="0">
                <a:latin typeface="Arial" panose="020B0604020202020204" pitchFamily="34" charset="0"/>
                <a:cs typeface="Arial" panose="020B0604020202020204" pitchFamily="34" charset="0"/>
              </a:rPr>
              <a:t>Référer </a:t>
            </a:r>
            <a:r>
              <a:rPr lang="fr-CA" b="1" dirty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fr-CA" b="1" dirty="0" smtClean="0">
                <a:latin typeface="Arial" panose="020B0604020202020204" pitchFamily="34" charset="0"/>
                <a:cs typeface="Arial" panose="020B0604020202020204" pitchFamily="34" charset="0"/>
              </a:rPr>
              <a:t>urologie</a:t>
            </a:r>
          </a:p>
          <a:p>
            <a:pPr algn="ctr"/>
            <a:r>
              <a:rPr lang="fr-CH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22021151" y="10223465"/>
            <a:ext cx="24666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Vulvite</a:t>
            </a:r>
            <a:r>
              <a:rPr lang="nl-NL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nl-NL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sévère</a:t>
            </a:r>
            <a:endParaRPr lang="nl-NL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24809192" y="10070614"/>
            <a:ext cx="228545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Lichen</a:t>
            </a:r>
            <a:r>
              <a:rPr lang="nl-NL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scléreux</a:t>
            </a:r>
            <a:r>
              <a:rPr lang="nl-NL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atrophique</a:t>
            </a:r>
            <a:endParaRPr lang="nl-NL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ZoneTexte 86"/>
          <p:cNvSpPr txBox="1"/>
          <p:nvPr/>
        </p:nvSpPr>
        <p:spPr>
          <a:xfrm>
            <a:off x="27474654" y="10438910"/>
            <a:ext cx="22732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Angiome</a:t>
            </a:r>
            <a:endParaRPr lang="nl-NL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ZoneTexte 94"/>
          <p:cNvSpPr txBox="1"/>
          <p:nvPr/>
        </p:nvSpPr>
        <p:spPr>
          <a:xfrm>
            <a:off x="22065646" y="13396306"/>
            <a:ext cx="2375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Hygiène</a:t>
            </a:r>
            <a:endParaRPr lang="nl-NL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24442752" y="13250039"/>
            <a:ext cx="28383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Betaméthasone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0.05% onguent BID</a:t>
            </a:r>
          </a:p>
          <a:p>
            <a:pPr algn="ctr"/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Référer en dermatologie</a:t>
            </a: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ZoneTexte 96"/>
          <p:cNvSpPr txBox="1"/>
          <p:nvPr/>
        </p:nvSpPr>
        <p:spPr>
          <a:xfrm>
            <a:off x="27367000" y="13345981"/>
            <a:ext cx="25572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Référer en dermatologie</a:t>
            </a: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ZoneTexte 102"/>
          <p:cNvSpPr txBox="1"/>
          <p:nvPr/>
        </p:nvSpPr>
        <p:spPr>
          <a:xfrm>
            <a:off x="-1" y="13661039"/>
            <a:ext cx="261016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fr-FR" b="1" dirty="0" smtClean="0">
                <a:latin typeface="Arial"/>
                <a:cs typeface="Arial"/>
              </a:rPr>
              <a:t>Papier: rinçage NS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fr-FR" b="1" dirty="0" smtClean="0">
                <a:latin typeface="Arial"/>
                <a:cs typeface="Arial"/>
              </a:rPr>
              <a:t>Autres: réf en gynéco</a:t>
            </a:r>
          </a:p>
          <a:p>
            <a:pPr algn="ctr"/>
            <a:r>
              <a:rPr lang="fr-FR" b="1" dirty="0">
                <a:latin typeface="Arial"/>
                <a:cs typeface="Arial"/>
              </a:rPr>
              <a:t> </a:t>
            </a:r>
            <a:r>
              <a:rPr lang="fr-FR" b="1" dirty="0" smtClean="0">
                <a:latin typeface="Arial"/>
                <a:cs typeface="Arial"/>
              </a:rPr>
              <a:t>   pédiatrique</a:t>
            </a:r>
          </a:p>
          <a:p>
            <a:endParaRPr lang="fr-FR" dirty="0"/>
          </a:p>
        </p:txBody>
      </p:sp>
      <p:sp>
        <p:nvSpPr>
          <p:cNvPr id="104" name="ZoneTexte 103"/>
          <p:cNvSpPr txBox="1"/>
          <p:nvPr/>
        </p:nvSpPr>
        <p:spPr>
          <a:xfrm>
            <a:off x="2834567" y="13693720"/>
            <a:ext cx="246960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Culture, Gram, PCR</a:t>
            </a:r>
          </a:p>
          <a:p>
            <a:pPr algn="ctr"/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Chlamydia, </a:t>
            </a:r>
            <a:r>
              <a:rPr lang="fr-FR" b="1" dirty="0" err="1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fr-F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ono</a:t>
            </a:r>
            <a:endParaRPr lang="fr-F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17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836</TotalTime>
  <Words>120</Words>
  <Application>Microsoft Office PowerPoint</Application>
  <PresentationFormat>Personnalisé</PresentationFormat>
  <Paragraphs>48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Office-thema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Anita Verschraegen</dc:creator>
  <cp:lastModifiedBy>Evelyne DTrottier</cp:lastModifiedBy>
  <cp:revision>64</cp:revision>
  <dcterms:created xsi:type="dcterms:W3CDTF">2016-05-11T03:33:58Z</dcterms:created>
  <dcterms:modified xsi:type="dcterms:W3CDTF">2016-08-02T16:16:57Z</dcterms:modified>
</cp:coreProperties>
</file>